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256" r:id="rId2"/>
    <p:sldId id="257" r:id="rId3"/>
    <p:sldId id="259" r:id="rId4"/>
    <p:sldId id="294" r:id="rId5"/>
    <p:sldId id="368" r:id="rId6"/>
    <p:sldId id="295" r:id="rId7"/>
    <p:sldId id="296" r:id="rId8"/>
    <p:sldId id="297" r:id="rId9"/>
    <p:sldId id="298" r:id="rId10"/>
    <p:sldId id="299" r:id="rId11"/>
    <p:sldId id="300" r:id="rId12"/>
    <p:sldId id="364" r:id="rId13"/>
    <p:sldId id="365" r:id="rId14"/>
    <p:sldId id="301" r:id="rId15"/>
    <p:sldId id="302" r:id="rId16"/>
    <p:sldId id="303" r:id="rId17"/>
    <p:sldId id="304" r:id="rId18"/>
    <p:sldId id="305" r:id="rId19"/>
    <p:sldId id="306" r:id="rId20"/>
    <p:sldId id="307" r:id="rId21"/>
    <p:sldId id="310" r:id="rId22"/>
    <p:sldId id="312" r:id="rId23"/>
    <p:sldId id="314" r:id="rId24"/>
    <p:sldId id="315" r:id="rId25"/>
    <p:sldId id="316" r:id="rId26"/>
    <p:sldId id="317" r:id="rId27"/>
    <p:sldId id="363" r:id="rId28"/>
    <p:sldId id="319" r:id="rId29"/>
    <p:sldId id="320" r:id="rId30"/>
    <p:sldId id="321" r:id="rId31"/>
    <p:sldId id="322" r:id="rId32"/>
    <p:sldId id="323" r:id="rId33"/>
    <p:sldId id="324" r:id="rId34"/>
    <p:sldId id="325" r:id="rId35"/>
    <p:sldId id="326" r:id="rId36"/>
    <p:sldId id="327" r:id="rId37"/>
    <p:sldId id="328" r:id="rId38"/>
    <p:sldId id="329" r:id="rId39"/>
    <p:sldId id="330" r:id="rId40"/>
    <p:sldId id="331" r:id="rId41"/>
    <p:sldId id="332" r:id="rId42"/>
    <p:sldId id="333" r:id="rId43"/>
    <p:sldId id="334" r:id="rId44"/>
    <p:sldId id="335" r:id="rId45"/>
    <p:sldId id="336" r:id="rId46"/>
    <p:sldId id="337" r:id="rId47"/>
    <p:sldId id="338" r:id="rId48"/>
    <p:sldId id="339" r:id="rId49"/>
    <p:sldId id="340" r:id="rId50"/>
    <p:sldId id="341" r:id="rId51"/>
    <p:sldId id="342" r:id="rId52"/>
    <p:sldId id="343" r:id="rId53"/>
    <p:sldId id="344" r:id="rId54"/>
    <p:sldId id="345" r:id="rId55"/>
    <p:sldId id="355" r:id="rId56"/>
    <p:sldId id="356" r:id="rId57"/>
    <p:sldId id="357" r:id="rId58"/>
    <p:sldId id="358" r:id="rId59"/>
    <p:sldId id="359" r:id="rId60"/>
    <p:sldId id="360" r:id="rId61"/>
    <p:sldId id="362" r:id="rId62"/>
    <p:sldId id="353" r:id="rId63"/>
    <p:sldId id="354" r:id="rId64"/>
    <p:sldId id="427" r:id="rId65"/>
    <p:sldId id="293" r:id="rId6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ext uri="{19B8F6BF-5375-455C-9EA6-DF929625EA0E}">
        <p15:presenceInfo xmlns:p15="http://schemas.microsoft.com/office/powerpoint/2012/main" userId="6badb6560f1a6972" providerId="Windows Live"/>
      </p:ext>
    </p:extLst>
  </p:cmAuthor>
  <p:cmAuthor id="2" name="Zeynep Korkmaz" initials="ZK" lastIdx="32" clrIdx="1">
    <p:extLst>
      <p:ext uri="{19B8F6BF-5375-455C-9EA6-DF929625EA0E}">
        <p15:presenceInfo xmlns:p15="http://schemas.microsoft.com/office/powerpoint/2012/main" userId="S-1-5-21-2388202239-3538787356-3256464325-11761" providerId="AD"/>
      </p:ext>
    </p:extLst>
  </p:cmAuthor>
  <p:cmAuthor id="3" name="Hakan Çetin" initials="HÇ" lastIdx="20" clrIdx="2">
    <p:extLst>
      <p:ext uri="{19B8F6BF-5375-455C-9EA6-DF929625EA0E}">
        <p15:presenceInfo xmlns:p15="http://schemas.microsoft.com/office/powerpoint/2012/main" userId="S-1-5-21-2388202239-3538787356-3256464325-94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757"/>
    <a:srgbClr val="FAB529"/>
    <a:srgbClr val="B2B2B2"/>
    <a:srgbClr val="DADADA"/>
    <a:srgbClr val="75246B"/>
    <a:srgbClr val="E61F4F"/>
    <a:srgbClr val="D18D05"/>
    <a:srgbClr val="11A74F"/>
    <a:srgbClr val="231F20"/>
    <a:srgbClr val="9360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77" autoAdjust="0"/>
    <p:restoredTop sz="77087" autoAdjust="0"/>
  </p:normalViewPr>
  <p:slideViewPr>
    <p:cSldViewPr snapToGrid="0">
      <p:cViewPr varScale="1">
        <p:scale>
          <a:sx n="50" d="100"/>
          <a:sy n="50" d="100"/>
        </p:scale>
        <p:origin x="110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13.12.2022</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13.12.2022</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ygulayici.tbm.org.tr/tbm/Lise-Yesilay-Kulubu-Etkinlikleri"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lise çağı öğrencilerine ve çocuklara yönelik hazırlanmış aşağıdaki kitapçıktan ulaşabilirsiniz:</a:t>
            </a:r>
          </a:p>
          <a:p>
            <a:r>
              <a:rPr lang="tr-TR" sz="1200" b="1" i="0" u="none" strike="noStrike" kern="1200" baseline="0" dirty="0">
                <a:solidFill>
                  <a:schemeClr val="tx1"/>
                </a:solidFill>
                <a:latin typeface="+mn-lt"/>
                <a:ea typeface="+mn-ea"/>
                <a:cs typeface="+mn-cs"/>
              </a:rPr>
              <a:t>Teknolojiye Bağımlı Yaşama,</a:t>
            </a:r>
            <a:r>
              <a:rPr lang="tr-TR" sz="1200" b="0" i="0" u="none" strike="noStrike" kern="1200" baseline="0" dirty="0">
                <a:solidFill>
                  <a:schemeClr val="tx1"/>
                </a:solidFill>
                <a:latin typeface="+mn-lt"/>
                <a:ea typeface="+mn-ea"/>
                <a:cs typeface="+mn-cs"/>
              </a:rPr>
              <a:t> Mehmet Dinç, 2016, İstanbul, Yeşilay TBM Alan Kitaplığı Dizisi No: 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a:p>
        </p:txBody>
      </p:sp>
    </p:spTree>
    <p:extLst>
      <p:ext uri="{BB962C8B-B14F-4D97-AF65-F5344CB8AC3E}">
        <p14:creationId xmlns:p14="http://schemas.microsoft.com/office/powerpoint/2010/main" val="3999082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10</a:t>
            </a:fld>
            <a:endParaRPr lang="tr-TR"/>
          </a:p>
        </p:txBody>
      </p:sp>
    </p:spTree>
    <p:extLst>
      <p:ext uri="{BB962C8B-B14F-4D97-AF65-F5344CB8AC3E}">
        <p14:creationId xmlns:p14="http://schemas.microsoft.com/office/powerpoint/2010/main" val="4192406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a:p>
        </p:txBody>
      </p:sp>
    </p:spTree>
    <p:extLst>
      <p:ext uri="{BB962C8B-B14F-4D97-AF65-F5344CB8AC3E}">
        <p14:creationId xmlns:p14="http://schemas.microsoft.com/office/powerpoint/2010/main" val="420251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12</a:t>
            </a:fld>
            <a:endParaRPr lang="tr-TR"/>
          </a:p>
        </p:txBody>
      </p:sp>
    </p:spTree>
    <p:extLst>
      <p:ext uri="{BB962C8B-B14F-4D97-AF65-F5344CB8AC3E}">
        <p14:creationId xmlns:p14="http://schemas.microsoft.com/office/powerpoint/2010/main" val="608060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13</a:t>
            </a:fld>
            <a:endParaRPr lang="tr-TR"/>
          </a:p>
        </p:txBody>
      </p:sp>
    </p:spTree>
    <p:extLst>
      <p:ext uri="{BB962C8B-B14F-4D97-AF65-F5344CB8AC3E}">
        <p14:creationId xmlns:p14="http://schemas.microsoft.com/office/powerpoint/2010/main" val="1952653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a:p>
        </p:txBody>
      </p:sp>
    </p:spTree>
    <p:extLst>
      <p:ext uri="{BB962C8B-B14F-4D97-AF65-F5344CB8AC3E}">
        <p14:creationId xmlns:p14="http://schemas.microsoft.com/office/powerpoint/2010/main" val="602501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15</a:t>
            </a:fld>
            <a:endParaRPr lang="tr-TR"/>
          </a:p>
        </p:txBody>
      </p:sp>
    </p:spTree>
    <p:extLst>
      <p:ext uri="{BB962C8B-B14F-4D97-AF65-F5344CB8AC3E}">
        <p14:creationId xmlns:p14="http://schemas.microsoft.com/office/powerpoint/2010/main" val="2775885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a:p>
        </p:txBody>
      </p:sp>
    </p:spTree>
    <p:extLst>
      <p:ext uri="{BB962C8B-B14F-4D97-AF65-F5344CB8AC3E}">
        <p14:creationId xmlns:p14="http://schemas.microsoft.com/office/powerpoint/2010/main" val="1994252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a:p>
        </p:txBody>
      </p:sp>
    </p:spTree>
    <p:extLst>
      <p:ext uri="{BB962C8B-B14F-4D97-AF65-F5344CB8AC3E}">
        <p14:creationId xmlns:p14="http://schemas.microsoft.com/office/powerpoint/2010/main" val="556617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a:p>
        </p:txBody>
      </p:sp>
    </p:spTree>
    <p:extLst>
      <p:ext uri="{BB962C8B-B14F-4D97-AF65-F5344CB8AC3E}">
        <p14:creationId xmlns:p14="http://schemas.microsoft.com/office/powerpoint/2010/main" val="460767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a:p>
        </p:txBody>
      </p:sp>
    </p:spTree>
    <p:extLst>
      <p:ext uri="{BB962C8B-B14F-4D97-AF65-F5344CB8AC3E}">
        <p14:creationId xmlns:p14="http://schemas.microsoft.com/office/powerpoint/2010/main" val="2159751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a:p>
        </p:txBody>
      </p:sp>
    </p:spTree>
    <p:extLst>
      <p:ext uri="{BB962C8B-B14F-4D97-AF65-F5344CB8AC3E}">
        <p14:creationId xmlns:p14="http://schemas.microsoft.com/office/powerpoint/2010/main" val="2654090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a:p>
        </p:txBody>
      </p:sp>
    </p:spTree>
    <p:extLst>
      <p:ext uri="{BB962C8B-B14F-4D97-AF65-F5344CB8AC3E}">
        <p14:creationId xmlns:p14="http://schemas.microsoft.com/office/powerpoint/2010/main" val="3357245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a:p>
        </p:txBody>
      </p:sp>
    </p:spTree>
    <p:extLst>
      <p:ext uri="{BB962C8B-B14F-4D97-AF65-F5344CB8AC3E}">
        <p14:creationId xmlns:p14="http://schemas.microsoft.com/office/powerpoint/2010/main" val="753770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22</a:t>
            </a:fld>
            <a:endParaRPr lang="tr-TR"/>
          </a:p>
        </p:txBody>
      </p:sp>
    </p:spTree>
    <p:extLst>
      <p:ext uri="{BB962C8B-B14F-4D97-AF65-F5344CB8AC3E}">
        <p14:creationId xmlns:p14="http://schemas.microsoft.com/office/powerpoint/2010/main" val="1552359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23</a:t>
            </a:fld>
            <a:endParaRPr lang="tr-TR"/>
          </a:p>
        </p:txBody>
      </p:sp>
    </p:spTree>
    <p:extLst>
      <p:ext uri="{BB962C8B-B14F-4D97-AF65-F5344CB8AC3E}">
        <p14:creationId xmlns:p14="http://schemas.microsoft.com/office/powerpoint/2010/main" val="3569139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24</a:t>
            </a:fld>
            <a:endParaRPr lang="tr-TR"/>
          </a:p>
        </p:txBody>
      </p:sp>
    </p:spTree>
    <p:extLst>
      <p:ext uri="{BB962C8B-B14F-4D97-AF65-F5344CB8AC3E}">
        <p14:creationId xmlns:p14="http://schemas.microsoft.com/office/powerpoint/2010/main" val="2141326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25</a:t>
            </a:fld>
            <a:endParaRPr lang="tr-TR"/>
          </a:p>
        </p:txBody>
      </p:sp>
    </p:spTree>
    <p:extLst>
      <p:ext uri="{BB962C8B-B14F-4D97-AF65-F5344CB8AC3E}">
        <p14:creationId xmlns:p14="http://schemas.microsoft.com/office/powerpoint/2010/main" val="2602698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26</a:t>
            </a:fld>
            <a:endParaRPr lang="tr-TR"/>
          </a:p>
        </p:txBody>
      </p:sp>
    </p:spTree>
    <p:extLst>
      <p:ext uri="{BB962C8B-B14F-4D97-AF65-F5344CB8AC3E}">
        <p14:creationId xmlns:p14="http://schemas.microsoft.com/office/powerpoint/2010/main" val="1510147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Öğrencilerden</a:t>
            </a:r>
            <a:r>
              <a:rPr lang="tr-TR" baseline="0" dirty="0"/>
              <a:t> puanlama tablosunu takip edebilmek için bir kağıt çıkartmalarını isteyiniz. Öğrenciler, siz her soru sorduğunuzda kendileri için uygun olan puanı kağıtlarına yazsınlar. Cevapların yanındaki numaralar ile puanlama tablosundaki numaraların aynı olduğunu hatırlatınız. En son, çıkan sonuçları birlikte değerlendiriniz.  </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28</a:t>
            </a:fld>
            <a:endParaRPr lang="tr-TR"/>
          </a:p>
        </p:txBody>
      </p:sp>
    </p:spTree>
    <p:extLst>
      <p:ext uri="{BB962C8B-B14F-4D97-AF65-F5344CB8AC3E}">
        <p14:creationId xmlns:p14="http://schemas.microsoft.com/office/powerpoint/2010/main" val="11379025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29</a:t>
            </a:fld>
            <a:endParaRPr lang="tr-TR"/>
          </a:p>
        </p:txBody>
      </p:sp>
    </p:spTree>
    <p:extLst>
      <p:ext uri="{BB962C8B-B14F-4D97-AF65-F5344CB8AC3E}">
        <p14:creationId xmlns:p14="http://schemas.microsoft.com/office/powerpoint/2010/main" val="1147669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30</a:t>
            </a:fld>
            <a:endParaRPr lang="tr-TR"/>
          </a:p>
        </p:txBody>
      </p:sp>
    </p:spTree>
    <p:extLst>
      <p:ext uri="{BB962C8B-B14F-4D97-AF65-F5344CB8AC3E}">
        <p14:creationId xmlns:p14="http://schemas.microsoft.com/office/powerpoint/2010/main" val="1894915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Genel</a:t>
            </a:r>
            <a:r>
              <a:rPr lang="tr-TR" baseline="0" dirty="0"/>
              <a:t> bağımlılık tanımı yapıldıktan sonra  «</a:t>
            </a:r>
            <a:r>
              <a:rPr lang="tr-TR" dirty="0">
                <a:solidFill>
                  <a:srgbClr val="575757"/>
                </a:solidFill>
              </a:rPr>
              <a:t>Günümüzde sıklıkla görülen bağımlılıklardan biri de teknoloji bağımlılığıdır.» denilerek bir sonraki sunuma geçilir. </a:t>
            </a:r>
            <a:endParaRPr lang="tr-TR" b="1" dirty="0">
              <a:solidFill>
                <a:srgbClr val="575757"/>
              </a:solidFill>
            </a:endParaRP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a:p>
        </p:txBody>
      </p:sp>
    </p:spTree>
    <p:extLst>
      <p:ext uri="{BB962C8B-B14F-4D97-AF65-F5344CB8AC3E}">
        <p14:creationId xmlns:p14="http://schemas.microsoft.com/office/powerpoint/2010/main" val="2714723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31</a:t>
            </a:fld>
            <a:endParaRPr lang="tr-TR"/>
          </a:p>
        </p:txBody>
      </p:sp>
    </p:spTree>
    <p:extLst>
      <p:ext uri="{BB962C8B-B14F-4D97-AF65-F5344CB8AC3E}">
        <p14:creationId xmlns:p14="http://schemas.microsoft.com/office/powerpoint/2010/main" val="5333935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32</a:t>
            </a:fld>
            <a:endParaRPr lang="tr-TR"/>
          </a:p>
        </p:txBody>
      </p:sp>
    </p:spTree>
    <p:extLst>
      <p:ext uri="{BB962C8B-B14F-4D97-AF65-F5344CB8AC3E}">
        <p14:creationId xmlns:p14="http://schemas.microsoft.com/office/powerpoint/2010/main" val="248197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33</a:t>
            </a:fld>
            <a:endParaRPr lang="tr-TR"/>
          </a:p>
        </p:txBody>
      </p:sp>
    </p:spTree>
    <p:extLst>
      <p:ext uri="{BB962C8B-B14F-4D97-AF65-F5344CB8AC3E}">
        <p14:creationId xmlns:p14="http://schemas.microsoft.com/office/powerpoint/2010/main" val="3197982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34</a:t>
            </a:fld>
            <a:endParaRPr lang="tr-TR"/>
          </a:p>
        </p:txBody>
      </p:sp>
    </p:spTree>
    <p:extLst>
      <p:ext uri="{BB962C8B-B14F-4D97-AF65-F5344CB8AC3E}">
        <p14:creationId xmlns:p14="http://schemas.microsoft.com/office/powerpoint/2010/main" val="3898424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35</a:t>
            </a:fld>
            <a:endParaRPr lang="tr-TR"/>
          </a:p>
        </p:txBody>
      </p:sp>
    </p:spTree>
    <p:extLst>
      <p:ext uri="{BB962C8B-B14F-4D97-AF65-F5344CB8AC3E}">
        <p14:creationId xmlns:p14="http://schemas.microsoft.com/office/powerpoint/2010/main" val="21306087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36</a:t>
            </a:fld>
            <a:endParaRPr lang="tr-TR"/>
          </a:p>
        </p:txBody>
      </p:sp>
    </p:spTree>
    <p:extLst>
      <p:ext uri="{BB962C8B-B14F-4D97-AF65-F5344CB8AC3E}">
        <p14:creationId xmlns:p14="http://schemas.microsoft.com/office/powerpoint/2010/main" val="2181570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37</a:t>
            </a:fld>
            <a:endParaRPr lang="tr-TR"/>
          </a:p>
        </p:txBody>
      </p:sp>
    </p:spTree>
    <p:extLst>
      <p:ext uri="{BB962C8B-B14F-4D97-AF65-F5344CB8AC3E}">
        <p14:creationId xmlns:p14="http://schemas.microsoft.com/office/powerpoint/2010/main" val="664695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38</a:t>
            </a:fld>
            <a:endParaRPr lang="tr-TR"/>
          </a:p>
        </p:txBody>
      </p:sp>
    </p:spTree>
    <p:extLst>
      <p:ext uri="{BB962C8B-B14F-4D97-AF65-F5344CB8AC3E}">
        <p14:creationId xmlns:p14="http://schemas.microsoft.com/office/powerpoint/2010/main" val="32937252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39</a:t>
            </a:fld>
            <a:endParaRPr lang="tr-TR"/>
          </a:p>
        </p:txBody>
      </p:sp>
    </p:spTree>
    <p:extLst>
      <p:ext uri="{BB962C8B-B14F-4D97-AF65-F5344CB8AC3E}">
        <p14:creationId xmlns:p14="http://schemas.microsoft.com/office/powerpoint/2010/main" val="12397383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40</a:t>
            </a:fld>
            <a:endParaRPr lang="tr-TR"/>
          </a:p>
        </p:txBody>
      </p:sp>
    </p:spTree>
    <p:extLst>
      <p:ext uri="{BB962C8B-B14F-4D97-AF65-F5344CB8AC3E}">
        <p14:creationId xmlns:p14="http://schemas.microsoft.com/office/powerpoint/2010/main" val="2826346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a:p>
        </p:txBody>
      </p:sp>
    </p:spTree>
    <p:extLst>
      <p:ext uri="{BB962C8B-B14F-4D97-AF65-F5344CB8AC3E}">
        <p14:creationId xmlns:p14="http://schemas.microsoft.com/office/powerpoint/2010/main" val="21009278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41</a:t>
            </a:fld>
            <a:endParaRPr lang="tr-TR"/>
          </a:p>
        </p:txBody>
      </p:sp>
    </p:spTree>
    <p:extLst>
      <p:ext uri="{BB962C8B-B14F-4D97-AF65-F5344CB8AC3E}">
        <p14:creationId xmlns:p14="http://schemas.microsoft.com/office/powerpoint/2010/main" val="5336733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42</a:t>
            </a:fld>
            <a:endParaRPr lang="tr-TR"/>
          </a:p>
        </p:txBody>
      </p:sp>
    </p:spTree>
    <p:extLst>
      <p:ext uri="{BB962C8B-B14F-4D97-AF65-F5344CB8AC3E}">
        <p14:creationId xmlns:p14="http://schemas.microsoft.com/office/powerpoint/2010/main" val="19758936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43</a:t>
            </a:fld>
            <a:endParaRPr lang="tr-TR"/>
          </a:p>
        </p:txBody>
      </p:sp>
    </p:spTree>
    <p:extLst>
      <p:ext uri="{BB962C8B-B14F-4D97-AF65-F5344CB8AC3E}">
        <p14:creationId xmlns:p14="http://schemas.microsoft.com/office/powerpoint/2010/main" val="9588012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44</a:t>
            </a:fld>
            <a:endParaRPr lang="tr-TR"/>
          </a:p>
        </p:txBody>
      </p:sp>
    </p:spTree>
    <p:extLst>
      <p:ext uri="{BB962C8B-B14F-4D97-AF65-F5344CB8AC3E}">
        <p14:creationId xmlns:p14="http://schemas.microsoft.com/office/powerpoint/2010/main" val="7967058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45</a:t>
            </a:fld>
            <a:endParaRPr lang="tr-TR"/>
          </a:p>
        </p:txBody>
      </p:sp>
    </p:spTree>
    <p:extLst>
      <p:ext uri="{BB962C8B-B14F-4D97-AF65-F5344CB8AC3E}">
        <p14:creationId xmlns:p14="http://schemas.microsoft.com/office/powerpoint/2010/main" val="28143115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46</a:t>
            </a:fld>
            <a:endParaRPr lang="tr-TR"/>
          </a:p>
        </p:txBody>
      </p:sp>
    </p:spTree>
    <p:extLst>
      <p:ext uri="{BB962C8B-B14F-4D97-AF65-F5344CB8AC3E}">
        <p14:creationId xmlns:p14="http://schemas.microsoft.com/office/powerpoint/2010/main" val="12927002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47</a:t>
            </a:fld>
            <a:endParaRPr lang="tr-TR"/>
          </a:p>
        </p:txBody>
      </p:sp>
    </p:spTree>
    <p:extLst>
      <p:ext uri="{BB962C8B-B14F-4D97-AF65-F5344CB8AC3E}">
        <p14:creationId xmlns:p14="http://schemas.microsoft.com/office/powerpoint/2010/main" val="27047393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48</a:t>
            </a:fld>
            <a:endParaRPr lang="tr-TR"/>
          </a:p>
        </p:txBody>
      </p:sp>
    </p:spTree>
    <p:extLst>
      <p:ext uri="{BB962C8B-B14F-4D97-AF65-F5344CB8AC3E}">
        <p14:creationId xmlns:p14="http://schemas.microsoft.com/office/powerpoint/2010/main" val="14946580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Sonuçlarla</a:t>
            </a:r>
            <a:r>
              <a:rPr lang="tr-TR" baseline="0" dirty="0"/>
              <a:t> ilgili öğrencilerle kısaca değerlendirme yapın</a:t>
            </a:r>
            <a:r>
              <a:rPr lang="tr-TR" dirty="0"/>
              <a:t>. Sonuçların ciddiye alınması ve gerekiyorsa bir uzmandan</a:t>
            </a:r>
            <a:r>
              <a:rPr lang="tr-TR" baseline="0" dirty="0"/>
              <a:t> yardım alınmasının önemli olduğunu belirtin.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baseline="0" dirty="0"/>
              <a:t>Kısa değerlendirme sonrasında bu kullanımlarla ilgili bazı tavsiyelerde bulunacağınızı belirterek, diğer slaytlara geçiniz. </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49</a:t>
            </a:fld>
            <a:endParaRPr lang="tr-TR"/>
          </a:p>
        </p:txBody>
      </p:sp>
    </p:spTree>
    <p:extLst>
      <p:ext uri="{BB962C8B-B14F-4D97-AF65-F5344CB8AC3E}">
        <p14:creationId xmlns:p14="http://schemas.microsoft.com/office/powerpoint/2010/main" val="37669842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50</a:t>
            </a:fld>
            <a:endParaRPr lang="tr-TR"/>
          </a:p>
        </p:txBody>
      </p:sp>
    </p:spTree>
    <p:extLst>
      <p:ext uri="{BB962C8B-B14F-4D97-AF65-F5344CB8AC3E}">
        <p14:creationId xmlns:p14="http://schemas.microsoft.com/office/powerpoint/2010/main" val="2553135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None/>
            </a:pPr>
            <a:r>
              <a:rPr lang="tr-TR" sz="1200" dirty="0"/>
              <a:t>Öğrenciler ikişerli gruplara ayrılır ve her gruba uzunca bir ip verilir. İp</a:t>
            </a:r>
            <a:r>
              <a:rPr lang="tr-TR" sz="1200" baseline="0" dirty="0"/>
              <a:t> yerine bant ya da uygun görülen başka bir materyal de kullanılabilir.</a:t>
            </a:r>
            <a:r>
              <a:rPr lang="tr-TR" sz="1200" dirty="0"/>
              <a:t> Bağımlılık kartından her gruba verilir. Bu kart daha önce hazırlanmamışsa tahtaya yansıtılabilir</a:t>
            </a:r>
            <a:r>
              <a:rPr lang="tr-TR" sz="1200" baseline="0" dirty="0"/>
              <a:t>. Bağımlılık Kartı örneğini </a:t>
            </a:r>
            <a:r>
              <a:rPr lang="tr-TR" dirty="0">
                <a:hlinkClick r:id="rId3"/>
              </a:rPr>
              <a:t>https://uygulayici.tbm.org.tr/tbm/Lise-Yesilay-Kulubu-Etkinlikleri</a:t>
            </a:r>
            <a:r>
              <a:rPr lang="tr-TR" dirty="0"/>
              <a:t> sitesinde, Teknoloji Bağımlılığı içeriğinden</a:t>
            </a:r>
            <a:r>
              <a:rPr lang="tr-TR" baseline="0" dirty="0"/>
              <a:t> ulaşabilirsiniz.</a:t>
            </a:r>
          </a:p>
          <a:p>
            <a:pPr marL="0" indent="0">
              <a:buNone/>
            </a:pPr>
            <a:r>
              <a:rPr lang="tr-TR" sz="1200" dirty="0"/>
              <a:t>Eşlerden biri ellerini birleştirir. Diğeri maddeleri sırasıyla sorar. Her “Evet” cevabı için bir tur ip ellere dolanır. Kaç tur ip dolandığı not edilir. İp turu fazlalaştıkça kurtulmanın zor olması bağımlılıkla ilişkilendirilir. İpin ilk turlarında kurtulmak için harcanan çaba ile son halinde harcanan çaba kıyaslanır. Sırayla diğer eşe de aynı uygulamanın yapılması için zaman tanınır.</a:t>
            </a:r>
          </a:p>
          <a:p>
            <a:pPr marL="0" indent="0">
              <a:buNone/>
            </a:pPr>
            <a:r>
              <a:rPr lang="tr-TR" sz="1200" b="1" dirty="0"/>
              <a:t>Maddeler:</a:t>
            </a:r>
          </a:p>
          <a:p>
            <a:pPr marL="0" indent="0">
              <a:buNone/>
            </a:pPr>
            <a:r>
              <a:rPr lang="tr-TR" sz="1200" b="1" i="1" dirty="0"/>
              <a:t>Her evet cevabı için arkadaşınızın eline bir tur ip döndürünüz.</a:t>
            </a:r>
          </a:p>
          <a:p>
            <a:endParaRPr lang="tr-TR" sz="1200" dirty="0"/>
          </a:p>
          <a:p>
            <a:r>
              <a:rPr lang="tr-TR" sz="1200" dirty="0"/>
              <a:t>Her geçen gün teknolojik aletlerle daha fazla zaman geçiriyorum.</a:t>
            </a:r>
          </a:p>
          <a:p>
            <a:r>
              <a:rPr lang="tr-TR" sz="1200" dirty="0"/>
              <a:t>Teknoloji ile zaman geçirmediğimde asabi, huzursuz ve boşlukta hissediyorum.</a:t>
            </a:r>
          </a:p>
          <a:p>
            <a:r>
              <a:rPr lang="tr-TR" sz="1200" dirty="0"/>
              <a:t>Kontrol çabalarım başarısız oluyor.</a:t>
            </a:r>
          </a:p>
          <a:p>
            <a:r>
              <a:rPr lang="tr-TR" sz="1200" dirty="0"/>
              <a:t>Bedenim zarar görüyor.</a:t>
            </a:r>
          </a:p>
          <a:p>
            <a:r>
              <a:rPr lang="tr-TR" sz="1200" dirty="0"/>
              <a:t>Psikolojik gelişimim zarar görüyor.</a:t>
            </a:r>
          </a:p>
          <a:p>
            <a:r>
              <a:rPr lang="tr-TR" sz="1200" dirty="0"/>
              <a:t>Teknoloji kullanımımı sınırlamak isteyenlerle çatışıyorum.</a:t>
            </a:r>
          </a:p>
          <a:p>
            <a:r>
              <a:rPr lang="tr-TR" sz="1200" dirty="0"/>
              <a:t>Duygu durumum bozuluyor.</a:t>
            </a:r>
          </a:p>
          <a:p>
            <a:r>
              <a:rPr lang="tr-TR" sz="1200" dirty="0"/>
              <a:t>Uyku düzenim bozuluyor.</a:t>
            </a:r>
          </a:p>
          <a:p>
            <a:r>
              <a:rPr lang="tr-TR" sz="1200" dirty="0"/>
              <a:t>Yemek düzenim bozuluyor.</a:t>
            </a:r>
          </a:p>
          <a:p>
            <a:r>
              <a:rPr lang="tr-TR" sz="1200" dirty="0"/>
              <a:t>Teknolojik aletlerle geçirdiğim zamanı ifade ederken yalan söylüyorum.</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a:t>
            </a:fld>
            <a:endParaRPr lang="tr-TR"/>
          </a:p>
        </p:txBody>
      </p:sp>
    </p:spTree>
    <p:extLst>
      <p:ext uri="{BB962C8B-B14F-4D97-AF65-F5344CB8AC3E}">
        <p14:creationId xmlns:p14="http://schemas.microsoft.com/office/powerpoint/2010/main" val="35946323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51</a:t>
            </a:fld>
            <a:endParaRPr lang="tr-TR"/>
          </a:p>
        </p:txBody>
      </p:sp>
    </p:spTree>
    <p:extLst>
      <p:ext uri="{BB962C8B-B14F-4D97-AF65-F5344CB8AC3E}">
        <p14:creationId xmlns:p14="http://schemas.microsoft.com/office/powerpoint/2010/main" val="2921052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52</a:t>
            </a:fld>
            <a:endParaRPr lang="tr-TR"/>
          </a:p>
        </p:txBody>
      </p:sp>
    </p:spTree>
    <p:extLst>
      <p:ext uri="{BB962C8B-B14F-4D97-AF65-F5344CB8AC3E}">
        <p14:creationId xmlns:p14="http://schemas.microsoft.com/office/powerpoint/2010/main" val="629318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53</a:t>
            </a:fld>
            <a:endParaRPr lang="tr-TR"/>
          </a:p>
        </p:txBody>
      </p:sp>
    </p:spTree>
    <p:extLst>
      <p:ext uri="{BB962C8B-B14F-4D97-AF65-F5344CB8AC3E}">
        <p14:creationId xmlns:p14="http://schemas.microsoft.com/office/powerpoint/2010/main" val="4453316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54</a:t>
            </a:fld>
            <a:endParaRPr lang="tr-TR"/>
          </a:p>
        </p:txBody>
      </p:sp>
    </p:spTree>
    <p:extLst>
      <p:ext uri="{BB962C8B-B14F-4D97-AF65-F5344CB8AC3E}">
        <p14:creationId xmlns:p14="http://schemas.microsoft.com/office/powerpoint/2010/main" val="35260436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55</a:t>
            </a:fld>
            <a:endParaRPr lang="tr-TR"/>
          </a:p>
        </p:txBody>
      </p:sp>
    </p:spTree>
    <p:extLst>
      <p:ext uri="{BB962C8B-B14F-4D97-AF65-F5344CB8AC3E}">
        <p14:creationId xmlns:p14="http://schemas.microsoft.com/office/powerpoint/2010/main" val="40724340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56</a:t>
            </a:fld>
            <a:endParaRPr lang="tr-TR"/>
          </a:p>
        </p:txBody>
      </p:sp>
    </p:spTree>
    <p:extLst>
      <p:ext uri="{BB962C8B-B14F-4D97-AF65-F5344CB8AC3E}">
        <p14:creationId xmlns:p14="http://schemas.microsoft.com/office/powerpoint/2010/main" val="32332956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57</a:t>
            </a:fld>
            <a:endParaRPr lang="tr-TR"/>
          </a:p>
        </p:txBody>
      </p:sp>
    </p:spTree>
    <p:extLst>
      <p:ext uri="{BB962C8B-B14F-4D97-AF65-F5344CB8AC3E}">
        <p14:creationId xmlns:p14="http://schemas.microsoft.com/office/powerpoint/2010/main" val="37970756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58</a:t>
            </a:fld>
            <a:endParaRPr lang="tr-TR"/>
          </a:p>
        </p:txBody>
      </p:sp>
    </p:spTree>
    <p:extLst>
      <p:ext uri="{BB962C8B-B14F-4D97-AF65-F5344CB8AC3E}">
        <p14:creationId xmlns:p14="http://schemas.microsoft.com/office/powerpoint/2010/main" val="10983233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59</a:t>
            </a:fld>
            <a:endParaRPr lang="tr-TR"/>
          </a:p>
        </p:txBody>
      </p:sp>
    </p:spTree>
    <p:extLst>
      <p:ext uri="{BB962C8B-B14F-4D97-AF65-F5344CB8AC3E}">
        <p14:creationId xmlns:p14="http://schemas.microsoft.com/office/powerpoint/2010/main" val="32729433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60</a:t>
            </a:fld>
            <a:endParaRPr lang="tr-TR"/>
          </a:p>
        </p:txBody>
      </p:sp>
    </p:spTree>
    <p:extLst>
      <p:ext uri="{BB962C8B-B14F-4D97-AF65-F5344CB8AC3E}">
        <p14:creationId xmlns:p14="http://schemas.microsoft.com/office/powerpoint/2010/main" val="3178055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a:p>
        </p:txBody>
      </p:sp>
    </p:spTree>
    <p:extLst>
      <p:ext uri="{BB962C8B-B14F-4D97-AF65-F5344CB8AC3E}">
        <p14:creationId xmlns:p14="http://schemas.microsoft.com/office/powerpoint/2010/main" val="23857879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61</a:t>
            </a:fld>
            <a:endParaRPr lang="tr-TR"/>
          </a:p>
        </p:txBody>
      </p:sp>
    </p:spTree>
    <p:extLst>
      <p:ext uri="{BB962C8B-B14F-4D97-AF65-F5344CB8AC3E}">
        <p14:creationId xmlns:p14="http://schemas.microsoft.com/office/powerpoint/2010/main" val="39506185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Bu slaydı ve bir sonraki</a:t>
            </a:r>
            <a:r>
              <a:rPr lang="tr-TR" baseline="0" dirty="0"/>
              <a:t> slayttaki sloganları öğrencilere göstererek, grup olarak bir oylama yapılacağını belirtiniz. </a:t>
            </a:r>
          </a:p>
          <a:p>
            <a:r>
              <a:rPr lang="tr-TR" baseline="0" dirty="0"/>
              <a:t>«Bu eğitimin genelini düşündüğünüzde, sizin için en uygun slogan nedir?»  sorusuyla oylamayı yapabilirsiniz.</a:t>
            </a:r>
          </a:p>
          <a:p>
            <a:r>
              <a:rPr lang="tr-TR" baseline="0" dirty="0"/>
              <a:t>Ya da:</a:t>
            </a:r>
          </a:p>
          <a:p>
            <a:r>
              <a:rPr lang="tr-TR" baseline="0" dirty="0"/>
              <a:t>«Siz bu eğitim sonrası başkalarına öneride bulunacak olsanız hangi sloganı seçerdiniz?» gibi bir soruya öğrencilerden görüş isteyebilirsiniz.</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62</a:t>
            </a:fld>
            <a:endParaRPr lang="tr-TR"/>
          </a:p>
        </p:txBody>
      </p:sp>
    </p:spTree>
    <p:extLst>
      <p:ext uri="{BB962C8B-B14F-4D97-AF65-F5344CB8AC3E}">
        <p14:creationId xmlns:p14="http://schemas.microsoft.com/office/powerpoint/2010/main" val="42900889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lise çağı öğrencilerine ve çocuklara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Teknolojiye Bağımlı Yaşama</a:t>
            </a:r>
            <a:r>
              <a:rPr lang="tr-TR" sz="1200" b="0" i="0" u="none" strike="noStrike" kern="1200" baseline="0" dirty="0">
                <a:solidFill>
                  <a:schemeClr val="tx1"/>
                </a:solidFill>
                <a:latin typeface="+mn-lt"/>
                <a:ea typeface="+mn-ea"/>
                <a:cs typeface="+mn-cs"/>
              </a:rPr>
              <a:t>, Mehmet Dinç, 2016, İstanbul, Yeşilay TBM Alan Kitaplığı Dizisi No: 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65</a:t>
            </a:fld>
            <a:endParaRPr lang="tr-TR"/>
          </a:p>
        </p:txBody>
      </p:sp>
    </p:spTree>
    <p:extLst>
      <p:ext uri="{BB962C8B-B14F-4D97-AF65-F5344CB8AC3E}">
        <p14:creationId xmlns:p14="http://schemas.microsoft.com/office/powerpoint/2010/main" val="2913552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a:t>
            </a:fld>
            <a:endParaRPr lang="tr-TR"/>
          </a:p>
        </p:txBody>
      </p:sp>
    </p:spTree>
    <p:extLst>
      <p:ext uri="{BB962C8B-B14F-4D97-AF65-F5344CB8AC3E}">
        <p14:creationId xmlns:p14="http://schemas.microsoft.com/office/powerpoint/2010/main" val="2679204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a:p>
        </p:txBody>
      </p:sp>
    </p:spTree>
    <p:extLst>
      <p:ext uri="{BB962C8B-B14F-4D97-AF65-F5344CB8AC3E}">
        <p14:creationId xmlns:p14="http://schemas.microsoft.com/office/powerpoint/2010/main" val="1182938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9</a:t>
            </a:fld>
            <a:endParaRPr lang="tr-TR"/>
          </a:p>
        </p:txBody>
      </p:sp>
    </p:spTree>
    <p:extLst>
      <p:ext uri="{BB962C8B-B14F-4D97-AF65-F5344CB8AC3E}">
        <p14:creationId xmlns:p14="http://schemas.microsoft.com/office/powerpoint/2010/main" val="2803370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13.12.2022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13.12.2022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13.12.2022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151ED912-DD32-9E4C-90E9-C9C2416A5CDB}"/>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Rectangle 9">
            <a:extLst>
              <a:ext uri="{FF2B5EF4-FFF2-40B4-BE49-F238E27FC236}">
                <a16:creationId xmlns:a16="http://schemas.microsoft.com/office/drawing/2014/main" id="{6EBC1A85-912B-1E42-BDD3-5C4915F7A8AE}"/>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pic>
        <p:nvPicPr>
          <p:cNvPr id="9" name="Resim 8">
            <a:extLst>
              <a:ext uri="{FF2B5EF4-FFF2-40B4-BE49-F238E27FC236}">
                <a16:creationId xmlns:a16="http://schemas.microsoft.com/office/drawing/2014/main" id="{4870F4A4-D54B-F44B-9BB8-E12E9FB9BD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0" name="Rectangle 13">
            <a:extLst>
              <a:ext uri="{FF2B5EF4-FFF2-40B4-BE49-F238E27FC236}">
                <a16:creationId xmlns:a16="http://schemas.microsoft.com/office/drawing/2014/main" id="{3724009D-1AC2-8043-B2DF-3741A4A8A1D0}"/>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1" name="Metin kutusu 10">
            <a:extLst>
              <a:ext uri="{FF2B5EF4-FFF2-40B4-BE49-F238E27FC236}">
                <a16:creationId xmlns:a16="http://schemas.microsoft.com/office/drawing/2014/main" id="{CA8C9CA8-9020-424D-87B7-FFEB9CD8C738}"/>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115403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ölüm Üstbilgisi">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D3471342-055C-8841-81F9-970425933EAB}"/>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8" name="Dikdörtgen 23">
            <a:extLst>
              <a:ext uri="{FF2B5EF4-FFF2-40B4-BE49-F238E27FC236}">
                <a16:creationId xmlns:a16="http://schemas.microsoft.com/office/drawing/2014/main" id="{A5B8F473-CAA8-1C42-8F8A-815250216EBC}"/>
              </a:ext>
            </a:extLst>
          </p:cNvPr>
          <p:cNvSpPr/>
          <p:nvPr userDrawn="1"/>
        </p:nvSpPr>
        <p:spPr>
          <a:xfrm flipH="1">
            <a:off x="9896960"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Rectangle 9">
            <a:extLst>
              <a:ext uri="{FF2B5EF4-FFF2-40B4-BE49-F238E27FC236}">
                <a16:creationId xmlns:a16="http://schemas.microsoft.com/office/drawing/2014/main" id="{25FDD039-3A78-3745-954D-579489943A31}"/>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10" name="Resim 9">
            <a:extLst>
              <a:ext uri="{FF2B5EF4-FFF2-40B4-BE49-F238E27FC236}">
                <a16:creationId xmlns:a16="http://schemas.microsoft.com/office/drawing/2014/main" id="{C445963D-E3E0-2040-A7E9-7838286833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1" name="Rectangle 13">
            <a:extLst>
              <a:ext uri="{FF2B5EF4-FFF2-40B4-BE49-F238E27FC236}">
                <a16:creationId xmlns:a16="http://schemas.microsoft.com/office/drawing/2014/main" id="{028B6109-1A38-F848-89FC-ADF6DF978E3C}"/>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2" name="Metin kutusu 11">
            <a:extLst>
              <a:ext uri="{FF2B5EF4-FFF2-40B4-BE49-F238E27FC236}">
                <a16:creationId xmlns:a16="http://schemas.microsoft.com/office/drawing/2014/main" id="{19154E27-90F2-EF40-AA58-881D0C013C72}"/>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50" fill="hold"/>
                                        <p:tgtEl>
                                          <p:spTgt spid="8"/>
                                        </p:tgtEl>
                                        <p:attrNameLst>
                                          <p:attrName>ppt_x</p:attrName>
                                        </p:attrNameLst>
                                      </p:cBhvr>
                                      <p:tavLst>
                                        <p:tav tm="0">
                                          <p:val>
                                            <p:strVal val="1+#ppt_w/2"/>
                                          </p:val>
                                        </p:tav>
                                        <p:tav tm="100000">
                                          <p:val>
                                            <p:strVal val="#ppt_x"/>
                                          </p:val>
                                        </p:tav>
                                      </p:tavLst>
                                    </p:anim>
                                    <p:anim calcmode="lin" valueType="num">
                                      <p:cBhvr additive="base">
                                        <p:cTn id="12" dur="25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13.12.2022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13.12.2022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13.12.2022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13.12.2022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13.12.2022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13.12.2022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13.12.2022</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9.emf"/></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29.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1.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2.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4.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5.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6.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7.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8.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9.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1.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2.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3.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4.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5.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6.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7.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8.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5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5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5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5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5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5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5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5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6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6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6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6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 Id="rId5" Type="http://schemas.openxmlformats.org/officeDocument/2006/relationships/image" Target="../media/image66.emf"/><Relationship Id="rId4" Type="http://schemas.openxmlformats.org/officeDocument/2006/relationships/image" Target="../media/image65.emf"/></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68.emf"/><Relationship Id="rId5" Type="http://schemas.openxmlformats.org/officeDocument/2006/relationships/image" Target="../media/image4.png"/><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9525"/>
            <a:ext cx="12191999" cy="6877357"/>
          </a:xfrm>
          <a:prstGeom prst="rect">
            <a:avLst/>
          </a:prstGeom>
          <a:blipFill dpi="0" rotWithShape="1">
            <a:blip r:embed="rId3"/>
            <a:srcRect/>
            <a:stretch>
              <a:fillRect l="-84000" b="-4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75246B">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4"/>
          <a:stretch>
            <a:fillRect/>
          </a:stretch>
        </p:blipFill>
        <p:spPr>
          <a:xfrm>
            <a:off x="11367914" y="920137"/>
            <a:ext cx="843750" cy="1957500"/>
          </a:xfrm>
          <a:prstGeom prst="rect">
            <a:avLst/>
          </a:prstGeom>
        </p:spPr>
      </p:pic>
      <p:grpSp>
        <p:nvGrpSpPr>
          <p:cNvPr id="2" name="Grup 1"/>
          <p:cNvGrpSpPr/>
          <p:nvPr/>
        </p:nvGrpSpPr>
        <p:grpSpPr>
          <a:xfrm>
            <a:off x="5699567" y="1087039"/>
            <a:ext cx="5877641" cy="1546741"/>
            <a:chOff x="5699567" y="1972564"/>
            <a:chExt cx="5877641" cy="1546741"/>
          </a:xfrm>
        </p:grpSpPr>
        <p:sp>
          <p:nvSpPr>
            <p:cNvPr id="20" name="Metin kutusu 19"/>
            <p:cNvSpPr txBox="1"/>
            <p:nvPr/>
          </p:nvSpPr>
          <p:spPr>
            <a:xfrm>
              <a:off x="5699567" y="1972564"/>
              <a:ext cx="5668347" cy="923330"/>
            </a:xfrm>
            <a:prstGeom prst="rect">
              <a:avLst/>
            </a:prstGeom>
            <a:noFill/>
          </p:spPr>
          <p:txBody>
            <a:bodyPr wrap="none" rtlCol="0">
              <a:spAutoFit/>
            </a:bodyPr>
            <a:lstStyle/>
            <a:p>
              <a:pPr algn="r"/>
              <a:r>
                <a:rPr lang="tr-TR" sz="5400" dirty="0">
                  <a:solidFill>
                    <a:schemeClr val="bg1"/>
                  </a:solidFill>
                </a:rPr>
                <a:t>teknolojiye bağımlı</a:t>
              </a:r>
            </a:p>
          </p:txBody>
        </p:sp>
        <p:sp>
          <p:nvSpPr>
            <p:cNvPr id="23" name="Metin kutusu 22"/>
            <p:cNvSpPr txBox="1"/>
            <p:nvPr/>
          </p:nvSpPr>
          <p:spPr>
            <a:xfrm>
              <a:off x="9450985" y="2688308"/>
              <a:ext cx="2126223" cy="830997"/>
            </a:xfrm>
            <a:prstGeom prst="rect">
              <a:avLst/>
            </a:prstGeom>
            <a:noFill/>
          </p:spPr>
          <p:txBody>
            <a:bodyPr wrap="none" rtlCol="0">
              <a:spAutoFit/>
            </a:bodyPr>
            <a:lstStyle/>
            <a:p>
              <a:r>
                <a:rPr lang="tr-TR" sz="4800" b="1" dirty="0">
                  <a:solidFill>
                    <a:schemeClr val="bg1"/>
                  </a:solidFill>
                </a:rPr>
                <a:t>yaşama</a:t>
              </a:r>
            </a:p>
          </p:txBody>
        </p:sp>
      </p:grpSp>
      <p:sp>
        <p:nvSpPr>
          <p:cNvPr id="24" name="Dikdörtgen 23"/>
          <p:cNvSpPr/>
          <p:nvPr/>
        </p:nvSpPr>
        <p:spPr>
          <a:xfrm>
            <a:off x="4409" y="0"/>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p:cNvGrpSpPr/>
          <p:nvPr/>
        </p:nvGrpSpPr>
        <p:grpSpPr>
          <a:xfrm>
            <a:off x="11298543" y="5676774"/>
            <a:ext cx="903289" cy="602840"/>
            <a:chOff x="11298543" y="5676774"/>
            <a:chExt cx="903289" cy="602840"/>
          </a:xfrm>
        </p:grpSpPr>
        <p:sp>
          <p:nvSpPr>
            <p:cNvPr id="102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36" name="Metin kutusu 35"/>
            <p:cNvSpPr txBox="1"/>
            <p:nvPr/>
          </p:nvSpPr>
          <p:spPr>
            <a:xfrm>
              <a:off x="11298543" y="5745534"/>
              <a:ext cx="692818" cy="461665"/>
            </a:xfrm>
            <a:prstGeom prst="rect">
              <a:avLst/>
            </a:prstGeom>
            <a:noFill/>
          </p:spPr>
          <p:txBody>
            <a:bodyPr wrap="none" rtlCol="0">
              <a:spAutoFit/>
            </a:bodyPr>
            <a:lstStyle/>
            <a:p>
              <a:r>
                <a:rPr lang="tr-TR" sz="2400" b="1" dirty="0">
                  <a:solidFill>
                    <a:srgbClr val="231F20"/>
                  </a:solidFill>
                </a:rPr>
                <a:t>LİSE</a:t>
              </a:r>
            </a:p>
          </p:txBody>
        </p:sp>
      </p:grpSp>
      <p:grpSp>
        <p:nvGrpSpPr>
          <p:cNvPr id="16" name="Grup 15"/>
          <p:cNvGrpSpPr/>
          <p:nvPr/>
        </p:nvGrpSpPr>
        <p:grpSpPr>
          <a:xfrm>
            <a:off x="7533089" y="2993311"/>
            <a:ext cx="942795" cy="950137"/>
            <a:chOff x="474663" y="3333750"/>
            <a:chExt cx="1019175" cy="1027112"/>
          </a:xfrm>
        </p:grpSpPr>
        <p:sp>
          <p:nvSpPr>
            <p:cNvPr id="17" name="Oval 5"/>
            <p:cNvSpPr>
              <a:spLocks noChangeArrowheads="1"/>
            </p:cNvSpPr>
            <p:nvPr/>
          </p:nvSpPr>
          <p:spPr bwMode="auto">
            <a:xfrm>
              <a:off x="474663" y="3333750"/>
              <a:ext cx="1019175" cy="1027112"/>
            </a:xfrm>
            <a:prstGeom prst="ellipse">
              <a:avLst/>
            </a:prstGeom>
            <a:solidFill>
              <a:srgbClr val="FFFFFF"/>
            </a:solidFill>
            <a:ln w="15875" cap="flat">
              <a:solidFill>
                <a:srgbClr val="E61F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8" name="Oval 11"/>
            <p:cNvSpPr>
              <a:spLocks noChangeArrowheads="1"/>
            </p:cNvSpPr>
            <p:nvPr/>
          </p:nvSpPr>
          <p:spPr bwMode="auto">
            <a:xfrm>
              <a:off x="534988" y="3394075"/>
              <a:ext cx="898525" cy="906462"/>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1" name="Freeform 13"/>
            <p:cNvSpPr>
              <a:spLocks/>
            </p:cNvSpPr>
            <p:nvPr/>
          </p:nvSpPr>
          <p:spPr bwMode="auto">
            <a:xfrm>
              <a:off x="757238" y="3697288"/>
              <a:ext cx="96838" cy="209550"/>
            </a:xfrm>
            <a:custGeom>
              <a:avLst/>
              <a:gdLst>
                <a:gd name="T0" fmla="*/ 26 w 26"/>
                <a:gd name="T1" fmla="*/ 18 h 55"/>
                <a:gd name="T2" fmla="*/ 17 w 26"/>
                <a:gd name="T3" fmla="*/ 18 h 55"/>
                <a:gd name="T4" fmla="*/ 17 w 26"/>
                <a:gd name="T5" fmla="*/ 12 h 55"/>
                <a:gd name="T6" fmla="*/ 19 w 26"/>
                <a:gd name="T7" fmla="*/ 10 h 55"/>
                <a:gd name="T8" fmla="*/ 25 w 26"/>
                <a:gd name="T9" fmla="*/ 10 h 55"/>
                <a:gd name="T10" fmla="*/ 25 w 26"/>
                <a:gd name="T11" fmla="*/ 0 h 55"/>
                <a:gd name="T12" fmla="*/ 17 w 26"/>
                <a:gd name="T13" fmla="*/ 0 h 55"/>
                <a:gd name="T14" fmla="*/ 5 w 26"/>
                <a:gd name="T15" fmla="*/ 12 h 55"/>
                <a:gd name="T16" fmla="*/ 5 w 26"/>
                <a:gd name="T17" fmla="*/ 18 h 55"/>
                <a:gd name="T18" fmla="*/ 0 w 26"/>
                <a:gd name="T19" fmla="*/ 18 h 55"/>
                <a:gd name="T20" fmla="*/ 0 w 26"/>
                <a:gd name="T21" fmla="*/ 28 h 55"/>
                <a:gd name="T22" fmla="*/ 5 w 26"/>
                <a:gd name="T23" fmla="*/ 28 h 55"/>
                <a:gd name="T24" fmla="*/ 5 w 26"/>
                <a:gd name="T25" fmla="*/ 55 h 55"/>
                <a:gd name="T26" fmla="*/ 17 w 26"/>
                <a:gd name="T27" fmla="*/ 55 h 55"/>
                <a:gd name="T28" fmla="*/ 17 w 26"/>
                <a:gd name="T29" fmla="*/ 28 h 55"/>
                <a:gd name="T30" fmla="*/ 25 w 26"/>
                <a:gd name="T31" fmla="*/ 28 h 55"/>
                <a:gd name="T32" fmla="*/ 26 w 26"/>
                <a:gd name="T33"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55">
                  <a:moveTo>
                    <a:pt x="26" y="18"/>
                  </a:moveTo>
                  <a:cubicBezTo>
                    <a:pt x="17" y="18"/>
                    <a:pt x="17" y="18"/>
                    <a:pt x="17" y="18"/>
                  </a:cubicBezTo>
                  <a:cubicBezTo>
                    <a:pt x="17" y="12"/>
                    <a:pt x="17" y="12"/>
                    <a:pt x="17" y="12"/>
                  </a:cubicBezTo>
                  <a:cubicBezTo>
                    <a:pt x="17" y="10"/>
                    <a:pt x="18" y="10"/>
                    <a:pt x="19" y="10"/>
                  </a:cubicBezTo>
                  <a:cubicBezTo>
                    <a:pt x="20" y="10"/>
                    <a:pt x="25" y="10"/>
                    <a:pt x="25" y="10"/>
                  </a:cubicBezTo>
                  <a:cubicBezTo>
                    <a:pt x="25" y="0"/>
                    <a:pt x="25" y="0"/>
                    <a:pt x="25" y="0"/>
                  </a:cubicBezTo>
                  <a:cubicBezTo>
                    <a:pt x="17" y="0"/>
                    <a:pt x="17" y="0"/>
                    <a:pt x="17" y="0"/>
                  </a:cubicBezTo>
                  <a:cubicBezTo>
                    <a:pt x="7" y="0"/>
                    <a:pt x="5" y="7"/>
                    <a:pt x="5" y="12"/>
                  </a:cubicBezTo>
                  <a:cubicBezTo>
                    <a:pt x="5" y="18"/>
                    <a:pt x="5" y="18"/>
                    <a:pt x="5" y="18"/>
                  </a:cubicBezTo>
                  <a:cubicBezTo>
                    <a:pt x="0" y="18"/>
                    <a:pt x="0" y="18"/>
                    <a:pt x="0" y="18"/>
                  </a:cubicBezTo>
                  <a:cubicBezTo>
                    <a:pt x="0" y="28"/>
                    <a:pt x="0" y="28"/>
                    <a:pt x="0" y="28"/>
                  </a:cubicBezTo>
                  <a:cubicBezTo>
                    <a:pt x="5" y="28"/>
                    <a:pt x="5" y="28"/>
                    <a:pt x="5" y="28"/>
                  </a:cubicBezTo>
                  <a:cubicBezTo>
                    <a:pt x="5" y="40"/>
                    <a:pt x="5" y="55"/>
                    <a:pt x="5" y="55"/>
                  </a:cubicBezTo>
                  <a:cubicBezTo>
                    <a:pt x="17" y="55"/>
                    <a:pt x="17" y="55"/>
                    <a:pt x="17" y="55"/>
                  </a:cubicBezTo>
                  <a:cubicBezTo>
                    <a:pt x="17" y="55"/>
                    <a:pt x="17" y="40"/>
                    <a:pt x="17" y="28"/>
                  </a:cubicBezTo>
                  <a:cubicBezTo>
                    <a:pt x="25" y="28"/>
                    <a:pt x="25" y="28"/>
                    <a:pt x="25" y="28"/>
                  </a:cubicBez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2" name="Freeform 14"/>
            <p:cNvSpPr>
              <a:spLocks/>
            </p:cNvSpPr>
            <p:nvPr/>
          </p:nvSpPr>
          <p:spPr bwMode="auto">
            <a:xfrm>
              <a:off x="911225" y="3906838"/>
              <a:ext cx="198438" cy="161925"/>
            </a:xfrm>
            <a:custGeom>
              <a:avLst/>
              <a:gdLst>
                <a:gd name="T0" fmla="*/ 53 w 53"/>
                <a:gd name="T1" fmla="*/ 6 h 43"/>
                <a:gd name="T2" fmla="*/ 47 w 53"/>
                <a:gd name="T3" fmla="*/ 7 h 43"/>
                <a:gd name="T4" fmla="*/ 51 w 53"/>
                <a:gd name="T5" fmla="*/ 1 h 43"/>
                <a:gd name="T6" fmla="*/ 44 w 53"/>
                <a:gd name="T7" fmla="*/ 4 h 43"/>
                <a:gd name="T8" fmla="*/ 37 w 53"/>
                <a:gd name="T9" fmla="*/ 0 h 43"/>
                <a:gd name="T10" fmla="*/ 26 w 53"/>
                <a:gd name="T11" fmla="*/ 11 h 43"/>
                <a:gd name="T12" fmla="*/ 26 w 53"/>
                <a:gd name="T13" fmla="*/ 14 h 43"/>
                <a:gd name="T14" fmla="*/ 4 w 53"/>
                <a:gd name="T15" fmla="*/ 2 h 43"/>
                <a:gd name="T16" fmla="*/ 2 w 53"/>
                <a:gd name="T17" fmla="*/ 8 h 43"/>
                <a:gd name="T18" fmla="*/ 7 w 53"/>
                <a:gd name="T19" fmla="*/ 17 h 43"/>
                <a:gd name="T20" fmla="*/ 2 w 53"/>
                <a:gd name="T21" fmla="*/ 16 h 43"/>
                <a:gd name="T22" fmla="*/ 2 w 53"/>
                <a:gd name="T23" fmla="*/ 16 h 43"/>
                <a:gd name="T24" fmla="*/ 11 w 53"/>
                <a:gd name="T25" fmla="*/ 26 h 43"/>
                <a:gd name="T26" fmla="*/ 8 w 53"/>
                <a:gd name="T27" fmla="*/ 27 h 43"/>
                <a:gd name="T28" fmla="*/ 6 w 53"/>
                <a:gd name="T29" fmla="*/ 27 h 43"/>
                <a:gd name="T30" fmla="*/ 16 w 53"/>
                <a:gd name="T31" fmla="*/ 34 h 43"/>
                <a:gd name="T32" fmla="*/ 3 w 53"/>
                <a:gd name="T33" fmla="*/ 39 h 43"/>
                <a:gd name="T34" fmla="*/ 0 w 53"/>
                <a:gd name="T35" fmla="*/ 39 h 43"/>
                <a:gd name="T36" fmla="*/ 17 w 53"/>
                <a:gd name="T37" fmla="*/ 43 h 43"/>
                <a:gd name="T38" fmla="*/ 47 w 53"/>
                <a:gd name="T39" fmla="*/ 13 h 43"/>
                <a:gd name="T40" fmla="*/ 47 w 53"/>
                <a:gd name="T41" fmla="*/ 11 h 43"/>
                <a:gd name="T42" fmla="*/ 53 w 53"/>
                <a:gd name="T43"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43">
                  <a:moveTo>
                    <a:pt x="53" y="6"/>
                  </a:moveTo>
                  <a:cubicBezTo>
                    <a:pt x="51" y="6"/>
                    <a:pt x="49" y="7"/>
                    <a:pt x="47" y="7"/>
                  </a:cubicBezTo>
                  <a:cubicBezTo>
                    <a:pt x="49" y="6"/>
                    <a:pt x="51" y="4"/>
                    <a:pt x="51" y="1"/>
                  </a:cubicBezTo>
                  <a:cubicBezTo>
                    <a:pt x="49" y="2"/>
                    <a:pt x="47" y="3"/>
                    <a:pt x="44" y="4"/>
                  </a:cubicBezTo>
                  <a:cubicBezTo>
                    <a:pt x="42" y="2"/>
                    <a:pt x="40" y="0"/>
                    <a:pt x="37" y="0"/>
                  </a:cubicBezTo>
                  <a:cubicBezTo>
                    <a:pt x="31" y="0"/>
                    <a:pt x="26" y="5"/>
                    <a:pt x="26" y="11"/>
                  </a:cubicBezTo>
                  <a:cubicBezTo>
                    <a:pt x="26" y="12"/>
                    <a:pt x="26" y="13"/>
                    <a:pt x="26" y="14"/>
                  </a:cubicBezTo>
                  <a:cubicBezTo>
                    <a:pt x="17" y="13"/>
                    <a:pt x="9" y="9"/>
                    <a:pt x="4" y="2"/>
                  </a:cubicBezTo>
                  <a:cubicBezTo>
                    <a:pt x="3" y="4"/>
                    <a:pt x="2" y="6"/>
                    <a:pt x="2" y="8"/>
                  </a:cubicBezTo>
                  <a:cubicBezTo>
                    <a:pt x="2" y="12"/>
                    <a:pt x="4" y="15"/>
                    <a:pt x="7" y="17"/>
                  </a:cubicBezTo>
                  <a:cubicBezTo>
                    <a:pt x="5" y="17"/>
                    <a:pt x="4" y="16"/>
                    <a:pt x="2" y="16"/>
                  </a:cubicBezTo>
                  <a:cubicBezTo>
                    <a:pt x="2" y="16"/>
                    <a:pt x="2" y="16"/>
                    <a:pt x="2" y="16"/>
                  </a:cubicBezTo>
                  <a:cubicBezTo>
                    <a:pt x="2" y="21"/>
                    <a:pt x="6" y="25"/>
                    <a:pt x="11" y="26"/>
                  </a:cubicBezTo>
                  <a:cubicBezTo>
                    <a:pt x="10" y="27"/>
                    <a:pt x="9" y="27"/>
                    <a:pt x="8" y="27"/>
                  </a:cubicBezTo>
                  <a:cubicBezTo>
                    <a:pt x="7" y="27"/>
                    <a:pt x="7" y="27"/>
                    <a:pt x="6" y="27"/>
                  </a:cubicBezTo>
                  <a:cubicBezTo>
                    <a:pt x="7" y="31"/>
                    <a:pt x="11" y="34"/>
                    <a:pt x="16" y="34"/>
                  </a:cubicBezTo>
                  <a:cubicBezTo>
                    <a:pt x="12" y="37"/>
                    <a:pt x="8" y="39"/>
                    <a:pt x="3" y="39"/>
                  </a:cubicBezTo>
                  <a:cubicBezTo>
                    <a:pt x="2" y="39"/>
                    <a:pt x="1" y="39"/>
                    <a:pt x="0" y="39"/>
                  </a:cubicBezTo>
                  <a:cubicBezTo>
                    <a:pt x="5" y="42"/>
                    <a:pt x="10" y="43"/>
                    <a:pt x="17" y="43"/>
                  </a:cubicBezTo>
                  <a:cubicBezTo>
                    <a:pt x="37" y="43"/>
                    <a:pt x="47" y="27"/>
                    <a:pt x="47" y="13"/>
                  </a:cubicBezTo>
                  <a:cubicBezTo>
                    <a:pt x="47" y="12"/>
                    <a:pt x="47" y="12"/>
                    <a:pt x="47" y="11"/>
                  </a:cubicBezTo>
                  <a:cubicBezTo>
                    <a:pt x="50" y="10"/>
                    <a:pt x="51" y="8"/>
                    <a:pt x="5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6" name="Freeform 15"/>
            <p:cNvSpPr>
              <a:spLocks noEditPoints="1"/>
            </p:cNvSpPr>
            <p:nvPr/>
          </p:nvSpPr>
          <p:spPr bwMode="auto">
            <a:xfrm>
              <a:off x="1008063" y="3667125"/>
              <a:ext cx="95250" cy="95250"/>
            </a:xfrm>
            <a:custGeom>
              <a:avLst/>
              <a:gdLst>
                <a:gd name="T0" fmla="*/ 13 w 25"/>
                <a:gd name="T1" fmla="*/ 0 h 25"/>
                <a:gd name="T2" fmla="*/ 0 w 25"/>
                <a:gd name="T3" fmla="*/ 13 h 25"/>
                <a:gd name="T4" fmla="*/ 13 w 25"/>
                <a:gd name="T5" fmla="*/ 25 h 25"/>
                <a:gd name="T6" fmla="*/ 25 w 25"/>
                <a:gd name="T7" fmla="*/ 13 h 25"/>
                <a:gd name="T8" fmla="*/ 13 w 25"/>
                <a:gd name="T9" fmla="*/ 0 h 25"/>
                <a:gd name="T10" fmla="*/ 13 w 25"/>
                <a:gd name="T11" fmla="*/ 21 h 25"/>
                <a:gd name="T12" fmla="*/ 5 w 25"/>
                <a:gd name="T13" fmla="*/ 13 h 25"/>
                <a:gd name="T14" fmla="*/ 13 w 25"/>
                <a:gd name="T15" fmla="*/ 5 h 25"/>
                <a:gd name="T16" fmla="*/ 21 w 25"/>
                <a:gd name="T17" fmla="*/ 13 h 25"/>
                <a:gd name="T18" fmla="*/ 13 w 25"/>
                <a:gd name="T1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13" y="0"/>
                  </a:moveTo>
                  <a:cubicBezTo>
                    <a:pt x="6" y="0"/>
                    <a:pt x="0" y="6"/>
                    <a:pt x="0" y="13"/>
                  </a:cubicBezTo>
                  <a:cubicBezTo>
                    <a:pt x="0" y="19"/>
                    <a:pt x="6" y="25"/>
                    <a:pt x="13" y="25"/>
                  </a:cubicBezTo>
                  <a:cubicBezTo>
                    <a:pt x="20" y="25"/>
                    <a:pt x="25" y="19"/>
                    <a:pt x="25" y="13"/>
                  </a:cubicBezTo>
                  <a:cubicBezTo>
                    <a:pt x="25" y="6"/>
                    <a:pt x="19" y="0"/>
                    <a:pt x="13" y="0"/>
                  </a:cubicBezTo>
                  <a:close/>
                  <a:moveTo>
                    <a:pt x="13" y="21"/>
                  </a:moveTo>
                  <a:cubicBezTo>
                    <a:pt x="8" y="21"/>
                    <a:pt x="5" y="17"/>
                    <a:pt x="5" y="13"/>
                  </a:cubicBezTo>
                  <a:cubicBezTo>
                    <a:pt x="5" y="8"/>
                    <a:pt x="8" y="5"/>
                    <a:pt x="13" y="5"/>
                  </a:cubicBezTo>
                  <a:cubicBezTo>
                    <a:pt x="17" y="5"/>
                    <a:pt x="21" y="8"/>
                    <a:pt x="21" y="13"/>
                  </a:cubicBezTo>
                  <a:cubicBezTo>
                    <a:pt x="21" y="17"/>
                    <a:pt x="17" y="21"/>
                    <a:pt x="13"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7" name="Oval 16"/>
            <p:cNvSpPr>
              <a:spLocks noChangeArrowheads="1"/>
            </p:cNvSpPr>
            <p:nvPr/>
          </p:nvSpPr>
          <p:spPr bwMode="auto">
            <a:xfrm>
              <a:off x="1095375" y="3656013"/>
              <a:ext cx="19050" cy="22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1" name="Freeform 17"/>
            <p:cNvSpPr>
              <a:spLocks noEditPoints="1"/>
            </p:cNvSpPr>
            <p:nvPr/>
          </p:nvSpPr>
          <p:spPr bwMode="auto">
            <a:xfrm>
              <a:off x="966788" y="3625850"/>
              <a:ext cx="180975" cy="182562"/>
            </a:xfrm>
            <a:custGeom>
              <a:avLst/>
              <a:gdLst>
                <a:gd name="T0" fmla="*/ 44 w 48"/>
                <a:gd name="T1" fmla="*/ 4 h 48"/>
                <a:gd name="T2" fmla="*/ 34 w 48"/>
                <a:gd name="T3" fmla="*/ 0 h 48"/>
                <a:gd name="T4" fmla="*/ 14 w 48"/>
                <a:gd name="T5" fmla="*/ 0 h 48"/>
                <a:gd name="T6" fmla="*/ 0 w 48"/>
                <a:gd name="T7" fmla="*/ 14 h 48"/>
                <a:gd name="T8" fmla="*/ 0 w 48"/>
                <a:gd name="T9" fmla="*/ 34 h 48"/>
                <a:gd name="T10" fmla="*/ 4 w 48"/>
                <a:gd name="T11" fmla="*/ 44 h 48"/>
                <a:gd name="T12" fmla="*/ 14 w 48"/>
                <a:gd name="T13" fmla="*/ 48 h 48"/>
                <a:gd name="T14" fmla="*/ 33 w 48"/>
                <a:gd name="T15" fmla="*/ 48 h 48"/>
                <a:gd name="T16" fmla="*/ 44 w 48"/>
                <a:gd name="T17" fmla="*/ 44 h 48"/>
                <a:gd name="T18" fmla="*/ 48 w 48"/>
                <a:gd name="T19" fmla="*/ 34 h 48"/>
                <a:gd name="T20" fmla="*/ 48 w 48"/>
                <a:gd name="T21" fmla="*/ 14 h 48"/>
                <a:gd name="T22" fmla="*/ 44 w 48"/>
                <a:gd name="T23" fmla="*/ 4 h 48"/>
                <a:gd name="T24" fmla="*/ 43 w 48"/>
                <a:gd name="T25" fmla="*/ 34 h 48"/>
                <a:gd name="T26" fmla="*/ 41 w 48"/>
                <a:gd name="T27" fmla="*/ 41 h 48"/>
                <a:gd name="T28" fmla="*/ 33 w 48"/>
                <a:gd name="T29" fmla="*/ 43 h 48"/>
                <a:gd name="T30" fmla="*/ 14 w 48"/>
                <a:gd name="T31" fmla="*/ 43 h 48"/>
                <a:gd name="T32" fmla="*/ 7 w 48"/>
                <a:gd name="T33" fmla="*/ 41 h 48"/>
                <a:gd name="T34" fmla="*/ 4 w 48"/>
                <a:gd name="T35" fmla="*/ 34 h 48"/>
                <a:gd name="T36" fmla="*/ 4 w 48"/>
                <a:gd name="T37" fmla="*/ 14 h 48"/>
                <a:gd name="T38" fmla="*/ 7 w 48"/>
                <a:gd name="T39" fmla="*/ 7 h 48"/>
                <a:gd name="T40" fmla="*/ 14 w 48"/>
                <a:gd name="T41" fmla="*/ 4 h 48"/>
                <a:gd name="T42" fmla="*/ 34 w 48"/>
                <a:gd name="T43" fmla="*/ 4 h 48"/>
                <a:gd name="T44" fmla="*/ 41 w 48"/>
                <a:gd name="T45" fmla="*/ 7 h 48"/>
                <a:gd name="T46" fmla="*/ 43 w 48"/>
                <a:gd name="T47" fmla="*/ 14 h 48"/>
                <a:gd name="T48" fmla="*/ 43 w 48"/>
                <a:gd name="T49"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48">
                  <a:moveTo>
                    <a:pt x="44" y="4"/>
                  </a:moveTo>
                  <a:cubicBezTo>
                    <a:pt x="41" y="1"/>
                    <a:pt x="38" y="0"/>
                    <a:pt x="34" y="0"/>
                  </a:cubicBezTo>
                  <a:cubicBezTo>
                    <a:pt x="14" y="0"/>
                    <a:pt x="14" y="0"/>
                    <a:pt x="14" y="0"/>
                  </a:cubicBezTo>
                  <a:cubicBezTo>
                    <a:pt x="5" y="0"/>
                    <a:pt x="0" y="5"/>
                    <a:pt x="0" y="14"/>
                  </a:cubicBezTo>
                  <a:cubicBezTo>
                    <a:pt x="0" y="34"/>
                    <a:pt x="0" y="34"/>
                    <a:pt x="0" y="34"/>
                  </a:cubicBezTo>
                  <a:cubicBezTo>
                    <a:pt x="0" y="38"/>
                    <a:pt x="1" y="41"/>
                    <a:pt x="4" y="44"/>
                  </a:cubicBezTo>
                  <a:cubicBezTo>
                    <a:pt x="6" y="46"/>
                    <a:pt x="10" y="48"/>
                    <a:pt x="14" y="48"/>
                  </a:cubicBezTo>
                  <a:cubicBezTo>
                    <a:pt x="33" y="48"/>
                    <a:pt x="33" y="48"/>
                    <a:pt x="33" y="48"/>
                  </a:cubicBezTo>
                  <a:cubicBezTo>
                    <a:pt x="38" y="48"/>
                    <a:pt x="41" y="46"/>
                    <a:pt x="44" y="44"/>
                  </a:cubicBezTo>
                  <a:cubicBezTo>
                    <a:pt x="46" y="41"/>
                    <a:pt x="48" y="38"/>
                    <a:pt x="48" y="34"/>
                  </a:cubicBezTo>
                  <a:cubicBezTo>
                    <a:pt x="48" y="14"/>
                    <a:pt x="48" y="14"/>
                    <a:pt x="48" y="14"/>
                  </a:cubicBezTo>
                  <a:cubicBezTo>
                    <a:pt x="48" y="10"/>
                    <a:pt x="46" y="6"/>
                    <a:pt x="44" y="4"/>
                  </a:cubicBezTo>
                  <a:close/>
                  <a:moveTo>
                    <a:pt x="43" y="34"/>
                  </a:moveTo>
                  <a:cubicBezTo>
                    <a:pt x="43" y="37"/>
                    <a:pt x="42" y="39"/>
                    <a:pt x="41" y="41"/>
                  </a:cubicBezTo>
                  <a:cubicBezTo>
                    <a:pt x="39" y="42"/>
                    <a:pt x="36" y="43"/>
                    <a:pt x="33" y="43"/>
                  </a:cubicBezTo>
                  <a:cubicBezTo>
                    <a:pt x="14" y="43"/>
                    <a:pt x="14" y="43"/>
                    <a:pt x="14" y="43"/>
                  </a:cubicBezTo>
                  <a:cubicBezTo>
                    <a:pt x="11" y="43"/>
                    <a:pt x="9" y="42"/>
                    <a:pt x="7" y="41"/>
                  </a:cubicBezTo>
                  <a:cubicBezTo>
                    <a:pt x="5" y="39"/>
                    <a:pt x="4" y="37"/>
                    <a:pt x="4" y="34"/>
                  </a:cubicBezTo>
                  <a:cubicBezTo>
                    <a:pt x="4" y="14"/>
                    <a:pt x="4" y="14"/>
                    <a:pt x="4" y="14"/>
                  </a:cubicBezTo>
                  <a:cubicBezTo>
                    <a:pt x="4" y="11"/>
                    <a:pt x="5" y="9"/>
                    <a:pt x="7" y="7"/>
                  </a:cubicBezTo>
                  <a:cubicBezTo>
                    <a:pt x="9" y="5"/>
                    <a:pt x="11" y="4"/>
                    <a:pt x="14" y="4"/>
                  </a:cubicBezTo>
                  <a:cubicBezTo>
                    <a:pt x="34" y="4"/>
                    <a:pt x="34" y="4"/>
                    <a:pt x="34" y="4"/>
                  </a:cubicBezTo>
                  <a:cubicBezTo>
                    <a:pt x="37" y="4"/>
                    <a:pt x="39" y="5"/>
                    <a:pt x="41" y="7"/>
                  </a:cubicBezTo>
                  <a:cubicBezTo>
                    <a:pt x="42" y="9"/>
                    <a:pt x="43" y="11"/>
                    <a:pt x="43" y="14"/>
                  </a:cubicBezTo>
                  <a:cubicBezTo>
                    <a:pt x="43" y="34"/>
                    <a:pt x="43" y="34"/>
                    <a:pt x="43"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32" name="Grup 31"/>
          <p:cNvGrpSpPr/>
          <p:nvPr/>
        </p:nvGrpSpPr>
        <p:grpSpPr>
          <a:xfrm>
            <a:off x="9599747" y="2993311"/>
            <a:ext cx="941327" cy="950137"/>
            <a:chOff x="2859088" y="3333750"/>
            <a:chExt cx="1017588" cy="1027112"/>
          </a:xfrm>
        </p:grpSpPr>
        <p:sp>
          <p:nvSpPr>
            <p:cNvPr id="33" name="Oval 7"/>
            <p:cNvSpPr>
              <a:spLocks noChangeArrowheads="1"/>
            </p:cNvSpPr>
            <p:nvPr/>
          </p:nvSpPr>
          <p:spPr bwMode="auto">
            <a:xfrm>
              <a:off x="2859088" y="3333750"/>
              <a:ext cx="1017588" cy="1027112"/>
            </a:xfrm>
            <a:prstGeom prst="ellipse">
              <a:avLst/>
            </a:prstGeom>
            <a:solidFill>
              <a:srgbClr val="FFFFFF"/>
            </a:solidFill>
            <a:ln w="15875" cap="flat">
              <a:solidFill>
                <a:srgbClr val="FAB529"/>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34" name="Oval 9"/>
            <p:cNvSpPr>
              <a:spLocks noChangeArrowheads="1"/>
            </p:cNvSpPr>
            <p:nvPr/>
          </p:nvSpPr>
          <p:spPr bwMode="auto">
            <a:xfrm>
              <a:off x="2925763" y="3394075"/>
              <a:ext cx="895350" cy="906462"/>
            </a:xfrm>
            <a:prstGeom prst="ellipse">
              <a:avLst/>
            </a:prstGeom>
            <a:solidFill>
              <a:srgbClr val="FAB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5" name="Freeform 18"/>
            <p:cNvSpPr>
              <a:spLocks noEditPoints="1"/>
            </p:cNvSpPr>
            <p:nvPr/>
          </p:nvSpPr>
          <p:spPr bwMode="auto">
            <a:xfrm>
              <a:off x="3136900" y="3660775"/>
              <a:ext cx="473075" cy="377825"/>
            </a:xfrm>
            <a:custGeom>
              <a:avLst/>
              <a:gdLst>
                <a:gd name="T0" fmla="*/ 52 w 126"/>
                <a:gd name="T1" fmla="*/ 8 h 100"/>
                <a:gd name="T2" fmla="*/ 41 w 126"/>
                <a:gd name="T3" fmla="*/ 22 h 100"/>
                <a:gd name="T4" fmla="*/ 4 w 126"/>
                <a:gd name="T5" fmla="*/ 56 h 100"/>
                <a:gd name="T6" fmla="*/ 48 w 126"/>
                <a:gd name="T7" fmla="*/ 66 h 100"/>
                <a:gd name="T8" fmla="*/ 104 w 126"/>
                <a:gd name="T9" fmla="*/ 83 h 100"/>
                <a:gd name="T10" fmla="*/ 93 w 126"/>
                <a:gd name="T11" fmla="*/ 4 h 100"/>
                <a:gd name="T12" fmla="*/ 60 w 126"/>
                <a:gd name="T13" fmla="*/ 18 h 100"/>
                <a:gd name="T14" fmla="*/ 54 w 126"/>
                <a:gd name="T15" fmla="*/ 4 h 100"/>
                <a:gd name="T16" fmla="*/ 95 w 126"/>
                <a:gd name="T17" fmla="*/ 16 h 100"/>
                <a:gd name="T18" fmla="*/ 97 w 126"/>
                <a:gd name="T19" fmla="*/ 26 h 100"/>
                <a:gd name="T20" fmla="*/ 95 w 126"/>
                <a:gd name="T21" fmla="*/ 16 h 100"/>
                <a:gd name="T22" fmla="*/ 26 w 126"/>
                <a:gd name="T23" fmla="*/ 36 h 100"/>
                <a:gd name="T24" fmla="*/ 27 w 126"/>
                <a:gd name="T25" fmla="*/ 43 h 100"/>
                <a:gd name="T26" fmla="*/ 37 w 126"/>
                <a:gd name="T27" fmla="*/ 44 h 100"/>
                <a:gd name="T28" fmla="*/ 35 w 126"/>
                <a:gd name="T29" fmla="*/ 48 h 100"/>
                <a:gd name="T30" fmla="*/ 30 w 126"/>
                <a:gd name="T31" fmla="*/ 55 h 100"/>
                <a:gd name="T32" fmla="*/ 24 w 126"/>
                <a:gd name="T33" fmla="*/ 57 h 100"/>
                <a:gd name="T34" fmla="*/ 22 w 126"/>
                <a:gd name="T35" fmla="*/ 51 h 100"/>
                <a:gd name="T36" fmla="*/ 12 w 126"/>
                <a:gd name="T37" fmla="*/ 50 h 100"/>
                <a:gd name="T38" fmla="*/ 14 w 126"/>
                <a:gd name="T39" fmla="*/ 46 h 100"/>
                <a:gd name="T40" fmla="*/ 21 w 126"/>
                <a:gd name="T41" fmla="*/ 44 h 100"/>
                <a:gd name="T42" fmla="*/ 21 w 126"/>
                <a:gd name="T43" fmla="*/ 34 h 100"/>
                <a:gd name="T44" fmla="*/ 93 w 126"/>
                <a:gd name="T45" fmla="*/ 31 h 100"/>
                <a:gd name="T46" fmla="*/ 84 w 126"/>
                <a:gd name="T47" fmla="*/ 34 h 100"/>
                <a:gd name="T48" fmla="*/ 106 w 126"/>
                <a:gd name="T49" fmla="*/ 24 h 100"/>
                <a:gd name="T50" fmla="*/ 108 w 126"/>
                <a:gd name="T51" fmla="*/ 33 h 100"/>
                <a:gd name="T52" fmla="*/ 106 w 126"/>
                <a:gd name="T53" fmla="*/ 24 h 100"/>
                <a:gd name="T54" fmla="*/ 105 w 126"/>
                <a:gd name="T55" fmla="*/ 39 h 100"/>
                <a:gd name="T56" fmla="*/ 95 w 126"/>
                <a:gd name="T57" fmla="*/ 41 h 100"/>
                <a:gd name="T58" fmla="*/ 59 w 126"/>
                <a:gd name="T59" fmla="*/ 47 h 100"/>
                <a:gd name="T60" fmla="*/ 59 w 126"/>
                <a:gd name="T61" fmla="*/ 47 h 100"/>
                <a:gd name="T62" fmla="*/ 72 w 126"/>
                <a:gd name="T63" fmla="*/ 48 h 100"/>
                <a:gd name="T64" fmla="*/ 70 w 126"/>
                <a:gd name="T65" fmla="*/ 51 h 100"/>
                <a:gd name="T66" fmla="*/ 56 w 126"/>
                <a:gd name="T67" fmla="*/ 5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00">
                  <a:moveTo>
                    <a:pt x="54" y="4"/>
                  </a:moveTo>
                  <a:cubicBezTo>
                    <a:pt x="52" y="5"/>
                    <a:pt x="51" y="6"/>
                    <a:pt x="52" y="8"/>
                  </a:cubicBezTo>
                  <a:cubicBezTo>
                    <a:pt x="54" y="19"/>
                    <a:pt x="54" y="19"/>
                    <a:pt x="54" y="19"/>
                  </a:cubicBezTo>
                  <a:cubicBezTo>
                    <a:pt x="41" y="22"/>
                    <a:pt x="41" y="22"/>
                    <a:pt x="41" y="22"/>
                  </a:cubicBezTo>
                  <a:cubicBezTo>
                    <a:pt x="34" y="17"/>
                    <a:pt x="27" y="19"/>
                    <a:pt x="19" y="20"/>
                  </a:cubicBezTo>
                  <a:cubicBezTo>
                    <a:pt x="3" y="24"/>
                    <a:pt x="0" y="41"/>
                    <a:pt x="4" y="56"/>
                  </a:cubicBezTo>
                  <a:cubicBezTo>
                    <a:pt x="7" y="72"/>
                    <a:pt x="27" y="100"/>
                    <a:pt x="43" y="97"/>
                  </a:cubicBezTo>
                  <a:cubicBezTo>
                    <a:pt x="51" y="95"/>
                    <a:pt x="44" y="73"/>
                    <a:pt x="48" y="66"/>
                  </a:cubicBezTo>
                  <a:cubicBezTo>
                    <a:pt x="87" y="57"/>
                    <a:pt x="87" y="57"/>
                    <a:pt x="87" y="57"/>
                  </a:cubicBezTo>
                  <a:cubicBezTo>
                    <a:pt x="93" y="62"/>
                    <a:pt x="96" y="85"/>
                    <a:pt x="104" y="83"/>
                  </a:cubicBezTo>
                  <a:cubicBezTo>
                    <a:pt x="120" y="79"/>
                    <a:pt x="126" y="45"/>
                    <a:pt x="122" y="30"/>
                  </a:cubicBezTo>
                  <a:cubicBezTo>
                    <a:pt x="119" y="14"/>
                    <a:pt x="109" y="0"/>
                    <a:pt x="93" y="4"/>
                  </a:cubicBezTo>
                  <a:cubicBezTo>
                    <a:pt x="85" y="5"/>
                    <a:pt x="78" y="8"/>
                    <a:pt x="74" y="15"/>
                  </a:cubicBezTo>
                  <a:cubicBezTo>
                    <a:pt x="60" y="18"/>
                    <a:pt x="60" y="18"/>
                    <a:pt x="60" y="18"/>
                  </a:cubicBezTo>
                  <a:cubicBezTo>
                    <a:pt x="58" y="7"/>
                    <a:pt x="58" y="7"/>
                    <a:pt x="58" y="7"/>
                  </a:cubicBezTo>
                  <a:cubicBezTo>
                    <a:pt x="58" y="5"/>
                    <a:pt x="56" y="4"/>
                    <a:pt x="54" y="4"/>
                  </a:cubicBezTo>
                  <a:cubicBezTo>
                    <a:pt x="54" y="4"/>
                    <a:pt x="54" y="4"/>
                    <a:pt x="54" y="4"/>
                  </a:cubicBezTo>
                  <a:close/>
                  <a:moveTo>
                    <a:pt x="95" y="16"/>
                  </a:moveTo>
                  <a:cubicBezTo>
                    <a:pt x="97" y="16"/>
                    <a:pt x="100" y="17"/>
                    <a:pt x="100" y="20"/>
                  </a:cubicBezTo>
                  <a:cubicBezTo>
                    <a:pt x="101" y="23"/>
                    <a:pt x="99" y="25"/>
                    <a:pt x="97" y="26"/>
                  </a:cubicBezTo>
                  <a:cubicBezTo>
                    <a:pt x="94" y="26"/>
                    <a:pt x="92" y="25"/>
                    <a:pt x="91" y="22"/>
                  </a:cubicBezTo>
                  <a:cubicBezTo>
                    <a:pt x="90" y="20"/>
                    <a:pt x="92" y="17"/>
                    <a:pt x="95" y="16"/>
                  </a:cubicBezTo>
                  <a:close/>
                  <a:moveTo>
                    <a:pt x="21" y="34"/>
                  </a:moveTo>
                  <a:cubicBezTo>
                    <a:pt x="23" y="34"/>
                    <a:pt x="25" y="35"/>
                    <a:pt x="26" y="36"/>
                  </a:cubicBezTo>
                  <a:cubicBezTo>
                    <a:pt x="26" y="37"/>
                    <a:pt x="26" y="37"/>
                    <a:pt x="26" y="37"/>
                  </a:cubicBezTo>
                  <a:cubicBezTo>
                    <a:pt x="27" y="43"/>
                    <a:pt x="27" y="43"/>
                    <a:pt x="27" y="43"/>
                  </a:cubicBezTo>
                  <a:cubicBezTo>
                    <a:pt x="33" y="42"/>
                    <a:pt x="33" y="42"/>
                    <a:pt x="33" y="42"/>
                  </a:cubicBezTo>
                  <a:cubicBezTo>
                    <a:pt x="35" y="41"/>
                    <a:pt x="37" y="42"/>
                    <a:pt x="37" y="44"/>
                  </a:cubicBezTo>
                  <a:cubicBezTo>
                    <a:pt x="38" y="46"/>
                    <a:pt x="36" y="47"/>
                    <a:pt x="35" y="48"/>
                  </a:cubicBezTo>
                  <a:cubicBezTo>
                    <a:pt x="35" y="48"/>
                    <a:pt x="35" y="48"/>
                    <a:pt x="35" y="48"/>
                  </a:cubicBezTo>
                  <a:cubicBezTo>
                    <a:pt x="28" y="49"/>
                    <a:pt x="28" y="49"/>
                    <a:pt x="28" y="49"/>
                  </a:cubicBezTo>
                  <a:cubicBezTo>
                    <a:pt x="30" y="55"/>
                    <a:pt x="30" y="55"/>
                    <a:pt x="30" y="55"/>
                  </a:cubicBezTo>
                  <a:cubicBezTo>
                    <a:pt x="30" y="57"/>
                    <a:pt x="29" y="59"/>
                    <a:pt x="27" y="59"/>
                  </a:cubicBezTo>
                  <a:cubicBezTo>
                    <a:pt x="26" y="60"/>
                    <a:pt x="24" y="59"/>
                    <a:pt x="24" y="57"/>
                  </a:cubicBezTo>
                  <a:cubicBezTo>
                    <a:pt x="24" y="57"/>
                    <a:pt x="24" y="57"/>
                    <a:pt x="24" y="57"/>
                  </a:cubicBezTo>
                  <a:cubicBezTo>
                    <a:pt x="22" y="51"/>
                    <a:pt x="22" y="51"/>
                    <a:pt x="22" y="51"/>
                  </a:cubicBezTo>
                  <a:cubicBezTo>
                    <a:pt x="16" y="52"/>
                    <a:pt x="16" y="52"/>
                    <a:pt x="16" y="52"/>
                  </a:cubicBezTo>
                  <a:cubicBezTo>
                    <a:pt x="14" y="53"/>
                    <a:pt x="12" y="52"/>
                    <a:pt x="12" y="50"/>
                  </a:cubicBezTo>
                  <a:cubicBezTo>
                    <a:pt x="12" y="48"/>
                    <a:pt x="13" y="46"/>
                    <a:pt x="14" y="46"/>
                  </a:cubicBezTo>
                  <a:cubicBezTo>
                    <a:pt x="14" y="46"/>
                    <a:pt x="14" y="46"/>
                    <a:pt x="14" y="46"/>
                  </a:cubicBezTo>
                  <a:cubicBezTo>
                    <a:pt x="14" y="46"/>
                    <a:pt x="14" y="46"/>
                    <a:pt x="15" y="46"/>
                  </a:cubicBezTo>
                  <a:cubicBezTo>
                    <a:pt x="21" y="44"/>
                    <a:pt x="21" y="44"/>
                    <a:pt x="21" y="44"/>
                  </a:cubicBezTo>
                  <a:cubicBezTo>
                    <a:pt x="19" y="38"/>
                    <a:pt x="19" y="38"/>
                    <a:pt x="19" y="38"/>
                  </a:cubicBezTo>
                  <a:cubicBezTo>
                    <a:pt x="19" y="37"/>
                    <a:pt x="20" y="35"/>
                    <a:pt x="21" y="34"/>
                  </a:cubicBezTo>
                  <a:close/>
                  <a:moveTo>
                    <a:pt x="87" y="28"/>
                  </a:moveTo>
                  <a:cubicBezTo>
                    <a:pt x="90" y="27"/>
                    <a:pt x="93" y="29"/>
                    <a:pt x="93" y="31"/>
                  </a:cubicBezTo>
                  <a:cubicBezTo>
                    <a:pt x="94" y="34"/>
                    <a:pt x="92" y="37"/>
                    <a:pt x="90" y="37"/>
                  </a:cubicBezTo>
                  <a:cubicBezTo>
                    <a:pt x="87" y="38"/>
                    <a:pt x="84" y="36"/>
                    <a:pt x="84" y="34"/>
                  </a:cubicBezTo>
                  <a:cubicBezTo>
                    <a:pt x="83" y="31"/>
                    <a:pt x="85" y="28"/>
                    <a:pt x="87" y="28"/>
                  </a:cubicBezTo>
                  <a:close/>
                  <a:moveTo>
                    <a:pt x="106" y="24"/>
                  </a:moveTo>
                  <a:cubicBezTo>
                    <a:pt x="109" y="23"/>
                    <a:pt x="111" y="25"/>
                    <a:pt x="112" y="27"/>
                  </a:cubicBezTo>
                  <a:cubicBezTo>
                    <a:pt x="112" y="30"/>
                    <a:pt x="111" y="32"/>
                    <a:pt x="108" y="33"/>
                  </a:cubicBezTo>
                  <a:cubicBezTo>
                    <a:pt x="106" y="34"/>
                    <a:pt x="103" y="32"/>
                    <a:pt x="103" y="29"/>
                  </a:cubicBezTo>
                  <a:cubicBezTo>
                    <a:pt x="102" y="27"/>
                    <a:pt x="104" y="24"/>
                    <a:pt x="106" y="24"/>
                  </a:cubicBezTo>
                  <a:close/>
                  <a:moveTo>
                    <a:pt x="99" y="35"/>
                  </a:moveTo>
                  <a:cubicBezTo>
                    <a:pt x="101" y="35"/>
                    <a:pt x="104" y="36"/>
                    <a:pt x="105" y="39"/>
                  </a:cubicBezTo>
                  <a:cubicBezTo>
                    <a:pt x="105" y="41"/>
                    <a:pt x="104" y="44"/>
                    <a:pt x="101" y="44"/>
                  </a:cubicBezTo>
                  <a:cubicBezTo>
                    <a:pt x="98" y="45"/>
                    <a:pt x="96" y="43"/>
                    <a:pt x="95" y="41"/>
                  </a:cubicBezTo>
                  <a:cubicBezTo>
                    <a:pt x="95" y="38"/>
                    <a:pt x="96" y="36"/>
                    <a:pt x="99" y="35"/>
                  </a:cubicBezTo>
                  <a:close/>
                  <a:moveTo>
                    <a:pt x="59" y="47"/>
                  </a:moveTo>
                  <a:cubicBezTo>
                    <a:pt x="59" y="47"/>
                    <a:pt x="59" y="47"/>
                    <a:pt x="59" y="47"/>
                  </a:cubicBezTo>
                  <a:cubicBezTo>
                    <a:pt x="59" y="47"/>
                    <a:pt x="59" y="47"/>
                    <a:pt x="59" y="47"/>
                  </a:cubicBezTo>
                  <a:cubicBezTo>
                    <a:pt x="68" y="45"/>
                    <a:pt x="68" y="45"/>
                    <a:pt x="68" y="45"/>
                  </a:cubicBezTo>
                  <a:cubicBezTo>
                    <a:pt x="70" y="45"/>
                    <a:pt x="72" y="46"/>
                    <a:pt x="72" y="48"/>
                  </a:cubicBezTo>
                  <a:cubicBezTo>
                    <a:pt x="73" y="49"/>
                    <a:pt x="72" y="51"/>
                    <a:pt x="70" y="51"/>
                  </a:cubicBezTo>
                  <a:cubicBezTo>
                    <a:pt x="70" y="51"/>
                    <a:pt x="70" y="51"/>
                    <a:pt x="70" y="51"/>
                  </a:cubicBezTo>
                  <a:cubicBezTo>
                    <a:pt x="60" y="54"/>
                    <a:pt x="60" y="54"/>
                    <a:pt x="60" y="54"/>
                  </a:cubicBezTo>
                  <a:cubicBezTo>
                    <a:pt x="59" y="54"/>
                    <a:pt x="57" y="53"/>
                    <a:pt x="56" y="51"/>
                  </a:cubicBezTo>
                  <a:cubicBezTo>
                    <a:pt x="56" y="50"/>
                    <a:pt x="57" y="48"/>
                    <a:pt x="59"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37" name="Grup 36"/>
          <p:cNvGrpSpPr/>
          <p:nvPr/>
        </p:nvGrpSpPr>
        <p:grpSpPr>
          <a:xfrm>
            <a:off x="8563613" y="2993311"/>
            <a:ext cx="942795" cy="950137"/>
            <a:chOff x="1670050" y="3333750"/>
            <a:chExt cx="1019175" cy="1027112"/>
          </a:xfrm>
        </p:grpSpPr>
        <p:sp>
          <p:nvSpPr>
            <p:cNvPr id="38" name="Oval 6"/>
            <p:cNvSpPr>
              <a:spLocks noChangeArrowheads="1"/>
            </p:cNvSpPr>
            <p:nvPr/>
          </p:nvSpPr>
          <p:spPr bwMode="auto">
            <a:xfrm>
              <a:off x="1670050" y="3333750"/>
              <a:ext cx="1019175" cy="1027112"/>
            </a:xfrm>
            <a:prstGeom prst="ellipse">
              <a:avLst/>
            </a:prstGeom>
            <a:solidFill>
              <a:srgbClr val="FFFFFF"/>
            </a:solidFill>
            <a:ln w="15875"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39" name="Oval 12"/>
            <p:cNvSpPr>
              <a:spLocks noChangeArrowheads="1"/>
            </p:cNvSpPr>
            <p:nvPr/>
          </p:nvSpPr>
          <p:spPr bwMode="auto">
            <a:xfrm>
              <a:off x="1730375" y="3394075"/>
              <a:ext cx="895350" cy="906462"/>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0" name="Freeform 19"/>
            <p:cNvSpPr>
              <a:spLocks noEditPoints="1"/>
            </p:cNvSpPr>
            <p:nvPr/>
          </p:nvSpPr>
          <p:spPr bwMode="auto">
            <a:xfrm>
              <a:off x="1971675" y="3576638"/>
              <a:ext cx="412750" cy="541337"/>
            </a:xfrm>
            <a:custGeom>
              <a:avLst/>
              <a:gdLst>
                <a:gd name="T0" fmla="*/ 61 w 110"/>
                <a:gd name="T1" fmla="*/ 132 h 143"/>
                <a:gd name="T2" fmla="*/ 105 w 110"/>
                <a:gd name="T3" fmla="*/ 37 h 143"/>
                <a:gd name="T4" fmla="*/ 100 w 110"/>
                <a:gd name="T5" fmla="*/ 22 h 143"/>
                <a:gd name="T6" fmla="*/ 65 w 110"/>
                <a:gd name="T7" fmla="*/ 5 h 143"/>
                <a:gd name="T8" fmla="*/ 49 w 110"/>
                <a:gd name="T9" fmla="*/ 11 h 143"/>
                <a:gd name="T10" fmla="*/ 5 w 110"/>
                <a:gd name="T11" fmla="*/ 106 h 143"/>
                <a:gd name="T12" fmla="*/ 11 w 110"/>
                <a:gd name="T13" fmla="*/ 122 h 143"/>
                <a:gd name="T14" fmla="*/ 45 w 110"/>
                <a:gd name="T15" fmla="*/ 138 h 143"/>
                <a:gd name="T16" fmla="*/ 61 w 110"/>
                <a:gd name="T17" fmla="*/ 132 h 143"/>
                <a:gd name="T18" fmla="*/ 68 w 110"/>
                <a:gd name="T19" fmla="*/ 17 h 143"/>
                <a:gd name="T20" fmla="*/ 67 w 110"/>
                <a:gd name="T21" fmla="*/ 15 h 143"/>
                <a:gd name="T22" fmla="*/ 68 w 110"/>
                <a:gd name="T23" fmla="*/ 14 h 143"/>
                <a:gd name="T24" fmla="*/ 70 w 110"/>
                <a:gd name="T25" fmla="*/ 13 h 143"/>
                <a:gd name="T26" fmla="*/ 91 w 110"/>
                <a:gd name="T27" fmla="*/ 23 h 143"/>
                <a:gd name="T28" fmla="*/ 91 w 110"/>
                <a:gd name="T29" fmla="*/ 25 h 143"/>
                <a:gd name="T30" fmla="*/ 91 w 110"/>
                <a:gd name="T31" fmla="*/ 26 h 143"/>
                <a:gd name="T32" fmla="*/ 89 w 110"/>
                <a:gd name="T33" fmla="*/ 27 h 143"/>
                <a:gd name="T34" fmla="*/ 68 w 110"/>
                <a:gd name="T35" fmla="*/ 17 h 143"/>
                <a:gd name="T36" fmla="*/ 15 w 110"/>
                <a:gd name="T37" fmla="*/ 100 h 143"/>
                <a:gd name="T38" fmla="*/ 54 w 110"/>
                <a:gd name="T39" fmla="*/ 16 h 143"/>
                <a:gd name="T40" fmla="*/ 98 w 110"/>
                <a:gd name="T41" fmla="*/ 37 h 143"/>
                <a:gd name="T42" fmla="*/ 59 w 110"/>
                <a:gd name="T43" fmla="*/ 120 h 143"/>
                <a:gd name="T44" fmla="*/ 15 w 110"/>
                <a:gd name="T45" fmla="*/ 100 h 143"/>
                <a:gd name="T46" fmla="*/ 28 w 110"/>
                <a:gd name="T47" fmla="*/ 119 h 143"/>
                <a:gd name="T48" fmla="*/ 34 w 110"/>
                <a:gd name="T49" fmla="*/ 117 h 143"/>
                <a:gd name="T50" fmla="*/ 36 w 110"/>
                <a:gd name="T51" fmla="*/ 122 h 143"/>
                <a:gd name="T52" fmla="*/ 30 w 110"/>
                <a:gd name="T53" fmla="*/ 125 h 143"/>
                <a:gd name="T54" fmla="*/ 28 w 110"/>
                <a:gd name="T55" fmla="*/ 11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143">
                  <a:moveTo>
                    <a:pt x="61" y="132"/>
                  </a:moveTo>
                  <a:cubicBezTo>
                    <a:pt x="105" y="37"/>
                    <a:pt x="105" y="37"/>
                    <a:pt x="105" y="37"/>
                  </a:cubicBezTo>
                  <a:cubicBezTo>
                    <a:pt x="110" y="27"/>
                    <a:pt x="100" y="22"/>
                    <a:pt x="100" y="22"/>
                  </a:cubicBezTo>
                  <a:cubicBezTo>
                    <a:pt x="65" y="5"/>
                    <a:pt x="65" y="5"/>
                    <a:pt x="65" y="5"/>
                  </a:cubicBezTo>
                  <a:cubicBezTo>
                    <a:pt x="65" y="5"/>
                    <a:pt x="54" y="0"/>
                    <a:pt x="49" y="11"/>
                  </a:cubicBezTo>
                  <a:cubicBezTo>
                    <a:pt x="5" y="106"/>
                    <a:pt x="5" y="106"/>
                    <a:pt x="5" y="106"/>
                  </a:cubicBezTo>
                  <a:cubicBezTo>
                    <a:pt x="0" y="117"/>
                    <a:pt x="11" y="122"/>
                    <a:pt x="11" y="122"/>
                  </a:cubicBezTo>
                  <a:cubicBezTo>
                    <a:pt x="45" y="138"/>
                    <a:pt x="45" y="138"/>
                    <a:pt x="45" y="138"/>
                  </a:cubicBezTo>
                  <a:cubicBezTo>
                    <a:pt x="45" y="138"/>
                    <a:pt x="56" y="143"/>
                    <a:pt x="61" y="132"/>
                  </a:cubicBezTo>
                  <a:close/>
                  <a:moveTo>
                    <a:pt x="68" y="17"/>
                  </a:moveTo>
                  <a:cubicBezTo>
                    <a:pt x="67" y="16"/>
                    <a:pt x="67" y="16"/>
                    <a:pt x="67" y="15"/>
                  </a:cubicBezTo>
                  <a:cubicBezTo>
                    <a:pt x="68" y="14"/>
                    <a:pt x="68" y="14"/>
                    <a:pt x="68" y="14"/>
                  </a:cubicBezTo>
                  <a:cubicBezTo>
                    <a:pt x="68" y="13"/>
                    <a:pt x="69" y="13"/>
                    <a:pt x="70" y="13"/>
                  </a:cubicBezTo>
                  <a:cubicBezTo>
                    <a:pt x="91" y="23"/>
                    <a:pt x="91" y="23"/>
                    <a:pt x="91" y="23"/>
                  </a:cubicBezTo>
                  <a:cubicBezTo>
                    <a:pt x="91" y="23"/>
                    <a:pt x="92" y="24"/>
                    <a:pt x="91" y="25"/>
                  </a:cubicBezTo>
                  <a:cubicBezTo>
                    <a:pt x="91" y="26"/>
                    <a:pt x="91" y="26"/>
                    <a:pt x="91" y="26"/>
                  </a:cubicBezTo>
                  <a:cubicBezTo>
                    <a:pt x="90" y="27"/>
                    <a:pt x="90" y="27"/>
                    <a:pt x="89" y="27"/>
                  </a:cubicBezTo>
                  <a:lnTo>
                    <a:pt x="68" y="17"/>
                  </a:lnTo>
                  <a:close/>
                  <a:moveTo>
                    <a:pt x="15" y="100"/>
                  </a:moveTo>
                  <a:cubicBezTo>
                    <a:pt x="54" y="16"/>
                    <a:pt x="54" y="16"/>
                    <a:pt x="54" y="16"/>
                  </a:cubicBezTo>
                  <a:cubicBezTo>
                    <a:pt x="98" y="37"/>
                    <a:pt x="98" y="37"/>
                    <a:pt x="98" y="37"/>
                  </a:cubicBezTo>
                  <a:cubicBezTo>
                    <a:pt x="59" y="120"/>
                    <a:pt x="59" y="120"/>
                    <a:pt x="59" y="120"/>
                  </a:cubicBezTo>
                  <a:lnTo>
                    <a:pt x="15" y="100"/>
                  </a:lnTo>
                  <a:close/>
                  <a:moveTo>
                    <a:pt x="28" y="119"/>
                  </a:moveTo>
                  <a:cubicBezTo>
                    <a:pt x="29" y="117"/>
                    <a:pt x="32" y="116"/>
                    <a:pt x="34" y="117"/>
                  </a:cubicBezTo>
                  <a:cubicBezTo>
                    <a:pt x="36" y="118"/>
                    <a:pt x="37" y="120"/>
                    <a:pt x="36" y="122"/>
                  </a:cubicBezTo>
                  <a:cubicBezTo>
                    <a:pt x="35" y="125"/>
                    <a:pt x="33" y="126"/>
                    <a:pt x="30" y="125"/>
                  </a:cubicBezTo>
                  <a:cubicBezTo>
                    <a:pt x="28" y="124"/>
                    <a:pt x="27" y="121"/>
                    <a:pt x="28" y="1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41" name="Grup 40"/>
          <p:cNvGrpSpPr/>
          <p:nvPr/>
        </p:nvGrpSpPr>
        <p:grpSpPr>
          <a:xfrm>
            <a:off x="10634413" y="2993311"/>
            <a:ext cx="942795" cy="950137"/>
            <a:chOff x="4054475" y="3333750"/>
            <a:chExt cx="1019175" cy="1027112"/>
          </a:xfrm>
        </p:grpSpPr>
        <p:sp>
          <p:nvSpPr>
            <p:cNvPr id="42" name="Oval 8"/>
            <p:cNvSpPr>
              <a:spLocks noChangeArrowheads="1"/>
            </p:cNvSpPr>
            <p:nvPr/>
          </p:nvSpPr>
          <p:spPr bwMode="auto">
            <a:xfrm>
              <a:off x="4054475" y="3333750"/>
              <a:ext cx="1019175" cy="1027112"/>
            </a:xfrm>
            <a:prstGeom prst="ellipse">
              <a:avLst/>
            </a:prstGeom>
            <a:solidFill>
              <a:srgbClr val="FFFFFF"/>
            </a:solid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43" name="Oval 10"/>
            <p:cNvSpPr>
              <a:spLocks noChangeArrowheads="1"/>
            </p:cNvSpPr>
            <p:nvPr/>
          </p:nvSpPr>
          <p:spPr bwMode="auto">
            <a:xfrm>
              <a:off x="4110745" y="3394075"/>
              <a:ext cx="895350" cy="906462"/>
            </a:xfrm>
            <a:prstGeom prst="ellipse">
              <a:avLst/>
            </a:prstGeom>
            <a:solidFill>
              <a:srgbClr val="11A7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4" name="Freeform 20"/>
            <p:cNvSpPr>
              <a:spLocks noEditPoints="1"/>
            </p:cNvSpPr>
            <p:nvPr/>
          </p:nvSpPr>
          <p:spPr bwMode="auto">
            <a:xfrm>
              <a:off x="4335463" y="3629025"/>
              <a:ext cx="463550" cy="334962"/>
            </a:xfrm>
            <a:custGeom>
              <a:avLst/>
              <a:gdLst>
                <a:gd name="T0" fmla="*/ 114 w 123"/>
                <a:gd name="T1" fmla="*/ 9 h 88"/>
                <a:gd name="T2" fmla="*/ 114 w 123"/>
                <a:gd name="T3" fmla="*/ 80 h 88"/>
                <a:gd name="T4" fmla="*/ 9 w 123"/>
                <a:gd name="T5" fmla="*/ 80 h 88"/>
                <a:gd name="T6" fmla="*/ 9 w 123"/>
                <a:gd name="T7" fmla="*/ 9 h 88"/>
                <a:gd name="T8" fmla="*/ 114 w 123"/>
                <a:gd name="T9" fmla="*/ 9 h 88"/>
                <a:gd name="T10" fmla="*/ 0 w 123"/>
                <a:gd name="T11" fmla="*/ 5 h 88"/>
                <a:gd name="T12" fmla="*/ 0 w 123"/>
                <a:gd name="T13" fmla="*/ 84 h 88"/>
                <a:gd name="T14" fmla="*/ 4 w 123"/>
                <a:gd name="T15" fmla="*/ 88 h 88"/>
                <a:gd name="T16" fmla="*/ 119 w 123"/>
                <a:gd name="T17" fmla="*/ 88 h 88"/>
                <a:gd name="T18" fmla="*/ 123 w 123"/>
                <a:gd name="T19" fmla="*/ 84 h 88"/>
                <a:gd name="T20" fmla="*/ 123 w 123"/>
                <a:gd name="T21" fmla="*/ 5 h 88"/>
                <a:gd name="T22" fmla="*/ 119 w 123"/>
                <a:gd name="T23" fmla="*/ 0 h 88"/>
                <a:gd name="T24" fmla="*/ 4 w 123"/>
                <a:gd name="T25" fmla="*/ 0 h 88"/>
                <a:gd name="T26" fmla="*/ 0 w 123"/>
                <a:gd name="T27" fmla="*/ 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88">
                  <a:moveTo>
                    <a:pt x="114" y="9"/>
                  </a:moveTo>
                  <a:cubicBezTo>
                    <a:pt x="114" y="80"/>
                    <a:pt x="114" y="80"/>
                    <a:pt x="114" y="80"/>
                  </a:cubicBezTo>
                  <a:cubicBezTo>
                    <a:pt x="9" y="80"/>
                    <a:pt x="9" y="80"/>
                    <a:pt x="9" y="80"/>
                  </a:cubicBezTo>
                  <a:cubicBezTo>
                    <a:pt x="9" y="9"/>
                    <a:pt x="9" y="9"/>
                    <a:pt x="9" y="9"/>
                  </a:cubicBezTo>
                  <a:lnTo>
                    <a:pt x="114" y="9"/>
                  </a:lnTo>
                  <a:close/>
                  <a:moveTo>
                    <a:pt x="0" y="5"/>
                  </a:moveTo>
                  <a:cubicBezTo>
                    <a:pt x="0" y="84"/>
                    <a:pt x="0" y="84"/>
                    <a:pt x="0" y="84"/>
                  </a:cubicBezTo>
                  <a:cubicBezTo>
                    <a:pt x="0" y="86"/>
                    <a:pt x="2" y="88"/>
                    <a:pt x="4" y="88"/>
                  </a:cubicBezTo>
                  <a:cubicBezTo>
                    <a:pt x="119" y="88"/>
                    <a:pt x="119" y="88"/>
                    <a:pt x="119" y="88"/>
                  </a:cubicBezTo>
                  <a:cubicBezTo>
                    <a:pt x="121" y="88"/>
                    <a:pt x="123" y="86"/>
                    <a:pt x="123" y="84"/>
                  </a:cubicBezTo>
                  <a:cubicBezTo>
                    <a:pt x="123" y="5"/>
                    <a:pt x="123" y="5"/>
                    <a:pt x="123" y="5"/>
                  </a:cubicBezTo>
                  <a:cubicBezTo>
                    <a:pt x="123" y="2"/>
                    <a:pt x="121" y="0"/>
                    <a:pt x="119" y="0"/>
                  </a:cubicBezTo>
                  <a:cubicBezTo>
                    <a:pt x="4" y="0"/>
                    <a:pt x="4" y="0"/>
                    <a:pt x="4" y="0"/>
                  </a:cubicBezTo>
                  <a:cubicBezTo>
                    <a:pt x="2"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5" name="Freeform 21"/>
            <p:cNvSpPr>
              <a:spLocks/>
            </p:cNvSpPr>
            <p:nvPr/>
          </p:nvSpPr>
          <p:spPr bwMode="auto">
            <a:xfrm>
              <a:off x="4549775" y="3940175"/>
              <a:ext cx="34925" cy="125412"/>
            </a:xfrm>
            <a:custGeom>
              <a:avLst/>
              <a:gdLst>
                <a:gd name="T0" fmla="*/ 9 w 9"/>
                <a:gd name="T1" fmla="*/ 4 h 33"/>
                <a:gd name="T2" fmla="*/ 5 w 9"/>
                <a:gd name="T3" fmla="*/ 0 h 33"/>
                <a:gd name="T4" fmla="*/ 0 w 9"/>
                <a:gd name="T5" fmla="*/ 4 h 33"/>
                <a:gd name="T6" fmla="*/ 0 w 9"/>
                <a:gd name="T7" fmla="*/ 28 h 33"/>
                <a:gd name="T8" fmla="*/ 5 w 9"/>
                <a:gd name="T9" fmla="*/ 33 h 33"/>
                <a:gd name="T10" fmla="*/ 9 w 9"/>
                <a:gd name="T11" fmla="*/ 28 h 33"/>
                <a:gd name="T12" fmla="*/ 9 w 9"/>
                <a:gd name="T13" fmla="*/ 4 h 33"/>
              </a:gdLst>
              <a:ahLst/>
              <a:cxnLst>
                <a:cxn ang="0">
                  <a:pos x="T0" y="T1"/>
                </a:cxn>
                <a:cxn ang="0">
                  <a:pos x="T2" y="T3"/>
                </a:cxn>
                <a:cxn ang="0">
                  <a:pos x="T4" y="T5"/>
                </a:cxn>
                <a:cxn ang="0">
                  <a:pos x="T6" y="T7"/>
                </a:cxn>
                <a:cxn ang="0">
                  <a:pos x="T8" y="T9"/>
                </a:cxn>
                <a:cxn ang="0">
                  <a:pos x="T10" y="T11"/>
                </a:cxn>
                <a:cxn ang="0">
                  <a:pos x="T12" y="T13"/>
                </a:cxn>
              </a:cxnLst>
              <a:rect l="0" t="0" r="r" b="b"/>
              <a:pathLst>
                <a:path w="9" h="33">
                  <a:moveTo>
                    <a:pt x="9" y="4"/>
                  </a:moveTo>
                  <a:cubicBezTo>
                    <a:pt x="9" y="2"/>
                    <a:pt x="7" y="0"/>
                    <a:pt x="5" y="0"/>
                  </a:cubicBezTo>
                  <a:cubicBezTo>
                    <a:pt x="2" y="0"/>
                    <a:pt x="0" y="2"/>
                    <a:pt x="0" y="4"/>
                  </a:cubicBezTo>
                  <a:cubicBezTo>
                    <a:pt x="0" y="28"/>
                    <a:pt x="0" y="28"/>
                    <a:pt x="0" y="28"/>
                  </a:cubicBezTo>
                  <a:cubicBezTo>
                    <a:pt x="0" y="31"/>
                    <a:pt x="2" y="33"/>
                    <a:pt x="5" y="33"/>
                  </a:cubicBezTo>
                  <a:cubicBezTo>
                    <a:pt x="7" y="33"/>
                    <a:pt x="9" y="31"/>
                    <a:pt x="9" y="28"/>
                  </a:cubicBezTo>
                  <a:lnTo>
                    <a:pt x="9"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6" name="Freeform 22"/>
            <p:cNvSpPr>
              <a:spLocks/>
            </p:cNvSpPr>
            <p:nvPr/>
          </p:nvSpPr>
          <p:spPr bwMode="auto">
            <a:xfrm>
              <a:off x="4467225" y="4032250"/>
              <a:ext cx="200025" cy="33337"/>
            </a:xfrm>
            <a:custGeom>
              <a:avLst/>
              <a:gdLst>
                <a:gd name="T0" fmla="*/ 49 w 53"/>
                <a:gd name="T1" fmla="*/ 9 h 9"/>
                <a:gd name="T2" fmla="*/ 53 w 53"/>
                <a:gd name="T3" fmla="*/ 4 h 9"/>
                <a:gd name="T4" fmla="*/ 49 w 53"/>
                <a:gd name="T5" fmla="*/ 0 h 9"/>
                <a:gd name="T6" fmla="*/ 5 w 53"/>
                <a:gd name="T7" fmla="*/ 0 h 9"/>
                <a:gd name="T8" fmla="*/ 0 w 53"/>
                <a:gd name="T9" fmla="*/ 4 h 9"/>
                <a:gd name="T10" fmla="*/ 5 w 53"/>
                <a:gd name="T11" fmla="*/ 9 h 9"/>
                <a:gd name="T12" fmla="*/ 49 w 5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53" h="9">
                  <a:moveTo>
                    <a:pt x="49" y="9"/>
                  </a:moveTo>
                  <a:cubicBezTo>
                    <a:pt x="51" y="9"/>
                    <a:pt x="53" y="7"/>
                    <a:pt x="53" y="4"/>
                  </a:cubicBezTo>
                  <a:cubicBezTo>
                    <a:pt x="53" y="2"/>
                    <a:pt x="51" y="0"/>
                    <a:pt x="49" y="0"/>
                  </a:cubicBezTo>
                  <a:cubicBezTo>
                    <a:pt x="5" y="0"/>
                    <a:pt x="5" y="0"/>
                    <a:pt x="5" y="0"/>
                  </a:cubicBezTo>
                  <a:cubicBezTo>
                    <a:pt x="2" y="0"/>
                    <a:pt x="0" y="2"/>
                    <a:pt x="0" y="4"/>
                  </a:cubicBezTo>
                  <a:cubicBezTo>
                    <a:pt x="0" y="7"/>
                    <a:pt x="2" y="9"/>
                    <a:pt x="5" y="9"/>
                  </a:cubicBezTo>
                  <a:lnTo>
                    <a:pt x="49"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pic>
        <p:nvPicPr>
          <p:cNvPr id="47" name="Resim 46">
            <a:extLst>
              <a:ext uri="{FF2B5EF4-FFF2-40B4-BE49-F238E27FC236}">
                <a16:creationId xmlns:a16="http://schemas.microsoft.com/office/drawing/2014/main" id="{3D733637-5637-3343-90CA-B4A86F421B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200" y="5532150"/>
            <a:ext cx="4860636" cy="819727"/>
          </a:xfrm>
          <a:prstGeom prst="rect">
            <a:avLst/>
          </a:prstGeom>
        </p:spPr>
      </p:pic>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500"/>
                            </p:stCondLst>
                            <p:childTnLst>
                              <p:par>
                                <p:cTn id="18" presetID="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250" fill="hold"/>
                                        <p:tgtEl>
                                          <p:spTgt spid="19"/>
                                        </p:tgtEl>
                                        <p:attrNameLst>
                                          <p:attrName>ppt_x</p:attrName>
                                        </p:attrNameLst>
                                      </p:cBhvr>
                                      <p:tavLst>
                                        <p:tav tm="0">
                                          <p:val>
                                            <p:strVal val="1+#ppt_w/2"/>
                                          </p:val>
                                        </p:tav>
                                        <p:tav tm="100000">
                                          <p:val>
                                            <p:strVal val="#ppt_x"/>
                                          </p:val>
                                        </p:tav>
                                      </p:tavLst>
                                    </p:anim>
                                    <p:anim calcmode="lin" valueType="num">
                                      <p:cBhvr additive="base">
                                        <p:cTn id="21" dur="250" fill="hold"/>
                                        <p:tgtEl>
                                          <p:spTgt spid="19"/>
                                        </p:tgtEl>
                                        <p:attrNameLst>
                                          <p:attrName>ppt_y</p:attrName>
                                        </p:attrNameLst>
                                      </p:cBhvr>
                                      <p:tavLst>
                                        <p:tav tm="0">
                                          <p:val>
                                            <p:strVal val="#ppt_y"/>
                                          </p:val>
                                        </p:tav>
                                        <p:tav tm="100000">
                                          <p:val>
                                            <p:strVal val="#ppt_y"/>
                                          </p:val>
                                        </p:tav>
                                      </p:tavLst>
                                    </p:anim>
                                  </p:childTnLst>
                                </p:cTn>
                              </p:par>
                            </p:childTnLst>
                          </p:cTn>
                        </p:par>
                        <p:par>
                          <p:cTn id="22" fill="hold">
                            <p:stCondLst>
                              <p:cond delay="750"/>
                            </p:stCondLst>
                            <p:childTnLst>
                              <p:par>
                                <p:cTn id="23" presetID="2" presetClass="entr" presetSubtype="2"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250" fill="hold"/>
                                        <p:tgtEl>
                                          <p:spTgt spid="30"/>
                                        </p:tgtEl>
                                        <p:attrNameLst>
                                          <p:attrName>ppt_x</p:attrName>
                                        </p:attrNameLst>
                                      </p:cBhvr>
                                      <p:tavLst>
                                        <p:tav tm="0">
                                          <p:val>
                                            <p:strVal val="1+#ppt_w/2"/>
                                          </p:val>
                                        </p:tav>
                                        <p:tav tm="100000">
                                          <p:val>
                                            <p:strVal val="#ppt_x"/>
                                          </p:val>
                                        </p:tav>
                                      </p:tavLst>
                                    </p:anim>
                                    <p:anim calcmode="lin" valueType="num">
                                      <p:cBhvr additive="base">
                                        <p:cTn id="26" dur="250" fill="hold"/>
                                        <p:tgtEl>
                                          <p:spTgt spid="30"/>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250" fill="hold"/>
                                        <p:tgtEl>
                                          <p:spTgt spid="29"/>
                                        </p:tgtEl>
                                        <p:attrNameLst>
                                          <p:attrName>ppt_x</p:attrName>
                                        </p:attrNameLst>
                                      </p:cBhvr>
                                      <p:tavLst>
                                        <p:tav tm="0">
                                          <p:val>
                                            <p:strVal val="0-#ppt_w/2"/>
                                          </p:val>
                                        </p:tav>
                                        <p:tav tm="100000">
                                          <p:val>
                                            <p:strVal val="#ppt_x"/>
                                          </p:val>
                                        </p:tav>
                                      </p:tavLst>
                                    </p:anim>
                                    <p:anim calcmode="lin" valueType="num">
                                      <p:cBhvr additive="base">
                                        <p:cTn id="30" dur="250" fill="hold"/>
                                        <p:tgtEl>
                                          <p:spTgt spid="29"/>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250"/>
                                        <p:tgtEl>
                                          <p:spTgt spid="2"/>
                                        </p:tgtEl>
                                      </p:cBhvr>
                                    </p:animEffect>
                                  </p:childTnLst>
                                </p:cTn>
                              </p:par>
                              <p:par>
                                <p:cTn id="35" presetID="10"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50"/>
                                        <p:tgtEl>
                                          <p:spTgt spid="3"/>
                                        </p:tgtEl>
                                      </p:cBhvr>
                                    </p:animEffect>
                                  </p:childTnLst>
                                </p:cTn>
                              </p:par>
                            </p:childTnLst>
                          </p:cTn>
                        </p:par>
                        <p:par>
                          <p:cTn id="38" fill="hold">
                            <p:stCondLst>
                              <p:cond delay="1250"/>
                            </p:stCondLst>
                            <p:childTnLst>
                              <p:par>
                                <p:cTn id="39" presetID="5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50" fill="hold"/>
                                        <p:tgtEl>
                                          <p:spTgt spid="16"/>
                                        </p:tgtEl>
                                        <p:attrNameLst>
                                          <p:attrName>ppt_w</p:attrName>
                                        </p:attrNameLst>
                                      </p:cBhvr>
                                      <p:tavLst>
                                        <p:tav tm="0">
                                          <p:val>
                                            <p:fltVal val="0"/>
                                          </p:val>
                                        </p:tav>
                                        <p:tav tm="100000">
                                          <p:val>
                                            <p:strVal val="#ppt_w"/>
                                          </p:val>
                                        </p:tav>
                                      </p:tavLst>
                                    </p:anim>
                                    <p:anim calcmode="lin" valueType="num">
                                      <p:cBhvr>
                                        <p:cTn id="42" dur="150" fill="hold"/>
                                        <p:tgtEl>
                                          <p:spTgt spid="16"/>
                                        </p:tgtEl>
                                        <p:attrNameLst>
                                          <p:attrName>ppt_h</p:attrName>
                                        </p:attrNameLst>
                                      </p:cBhvr>
                                      <p:tavLst>
                                        <p:tav tm="0">
                                          <p:val>
                                            <p:fltVal val="0"/>
                                          </p:val>
                                        </p:tav>
                                        <p:tav tm="100000">
                                          <p:val>
                                            <p:strVal val="#ppt_h"/>
                                          </p:val>
                                        </p:tav>
                                      </p:tavLst>
                                    </p:anim>
                                    <p:animEffect transition="in" filter="fade">
                                      <p:cBhvr>
                                        <p:cTn id="43" dur="150"/>
                                        <p:tgtEl>
                                          <p:spTgt spid="16"/>
                                        </p:tgtEl>
                                      </p:cBhvr>
                                    </p:animEffect>
                                  </p:childTnLst>
                                </p:cTn>
                              </p:par>
                            </p:childTnLst>
                          </p:cTn>
                        </p:par>
                        <p:par>
                          <p:cTn id="44" fill="hold">
                            <p:stCondLst>
                              <p:cond delay="1400"/>
                            </p:stCondLst>
                            <p:childTnLst>
                              <p:par>
                                <p:cTn id="45" presetID="53" presetClass="entr" presetSubtype="16"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p:cTn id="47" dur="150" fill="hold"/>
                                        <p:tgtEl>
                                          <p:spTgt spid="37"/>
                                        </p:tgtEl>
                                        <p:attrNameLst>
                                          <p:attrName>ppt_w</p:attrName>
                                        </p:attrNameLst>
                                      </p:cBhvr>
                                      <p:tavLst>
                                        <p:tav tm="0">
                                          <p:val>
                                            <p:fltVal val="0"/>
                                          </p:val>
                                        </p:tav>
                                        <p:tav tm="100000">
                                          <p:val>
                                            <p:strVal val="#ppt_w"/>
                                          </p:val>
                                        </p:tav>
                                      </p:tavLst>
                                    </p:anim>
                                    <p:anim calcmode="lin" valueType="num">
                                      <p:cBhvr>
                                        <p:cTn id="48" dur="150" fill="hold"/>
                                        <p:tgtEl>
                                          <p:spTgt spid="37"/>
                                        </p:tgtEl>
                                        <p:attrNameLst>
                                          <p:attrName>ppt_h</p:attrName>
                                        </p:attrNameLst>
                                      </p:cBhvr>
                                      <p:tavLst>
                                        <p:tav tm="0">
                                          <p:val>
                                            <p:fltVal val="0"/>
                                          </p:val>
                                        </p:tav>
                                        <p:tav tm="100000">
                                          <p:val>
                                            <p:strVal val="#ppt_h"/>
                                          </p:val>
                                        </p:tav>
                                      </p:tavLst>
                                    </p:anim>
                                    <p:animEffect transition="in" filter="fade">
                                      <p:cBhvr>
                                        <p:cTn id="49" dur="150"/>
                                        <p:tgtEl>
                                          <p:spTgt spid="37"/>
                                        </p:tgtEl>
                                      </p:cBhvr>
                                    </p:animEffect>
                                  </p:childTnLst>
                                </p:cTn>
                              </p:par>
                            </p:childTnLst>
                          </p:cTn>
                        </p:par>
                        <p:par>
                          <p:cTn id="50" fill="hold">
                            <p:stCondLst>
                              <p:cond delay="1550"/>
                            </p:stCondLst>
                            <p:childTnLst>
                              <p:par>
                                <p:cTn id="51" presetID="53" presetClass="entr" presetSubtype="16"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150" fill="hold"/>
                                        <p:tgtEl>
                                          <p:spTgt spid="32"/>
                                        </p:tgtEl>
                                        <p:attrNameLst>
                                          <p:attrName>ppt_w</p:attrName>
                                        </p:attrNameLst>
                                      </p:cBhvr>
                                      <p:tavLst>
                                        <p:tav tm="0">
                                          <p:val>
                                            <p:fltVal val="0"/>
                                          </p:val>
                                        </p:tav>
                                        <p:tav tm="100000">
                                          <p:val>
                                            <p:strVal val="#ppt_w"/>
                                          </p:val>
                                        </p:tav>
                                      </p:tavLst>
                                    </p:anim>
                                    <p:anim calcmode="lin" valueType="num">
                                      <p:cBhvr>
                                        <p:cTn id="54" dur="150" fill="hold"/>
                                        <p:tgtEl>
                                          <p:spTgt spid="32"/>
                                        </p:tgtEl>
                                        <p:attrNameLst>
                                          <p:attrName>ppt_h</p:attrName>
                                        </p:attrNameLst>
                                      </p:cBhvr>
                                      <p:tavLst>
                                        <p:tav tm="0">
                                          <p:val>
                                            <p:fltVal val="0"/>
                                          </p:val>
                                        </p:tav>
                                        <p:tav tm="100000">
                                          <p:val>
                                            <p:strVal val="#ppt_h"/>
                                          </p:val>
                                        </p:tav>
                                      </p:tavLst>
                                    </p:anim>
                                    <p:animEffect transition="in" filter="fade">
                                      <p:cBhvr>
                                        <p:cTn id="55" dur="150"/>
                                        <p:tgtEl>
                                          <p:spTgt spid="32"/>
                                        </p:tgtEl>
                                      </p:cBhvr>
                                    </p:animEffect>
                                  </p:childTnLst>
                                </p:cTn>
                              </p:par>
                            </p:childTnLst>
                          </p:cTn>
                        </p:par>
                        <p:par>
                          <p:cTn id="56" fill="hold">
                            <p:stCondLst>
                              <p:cond delay="1700"/>
                            </p:stCondLst>
                            <p:childTnLst>
                              <p:par>
                                <p:cTn id="57" presetID="53" presetClass="entr" presetSubtype="16" fill="hold" nodeType="after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150" fill="hold"/>
                                        <p:tgtEl>
                                          <p:spTgt spid="41"/>
                                        </p:tgtEl>
                                        <p:attrNameLst>
                                          <p:attrName>ppt_w</p:attrName>
                                        </p:attrNameLst>
                                      </p:cBhvr>
                                      <p:tavLst>
                                        <p:tav tm="0">
                                          <p:val>
                                            <p:fltVal val="0"/>
                                          </p:val>
                                        </p:tav>
                                        <p:tav tm="100000">
                                          <p:val>
                                            <p:strVal val="#ppt_w"/>
                                          </p:val>
                                        </p:tav>
                                      </p:tavLst>
                                    </p:anim>
                                    <p:anim calcmode="lin" valueType="num">
                                      <p:cBhvr>
                                        <p:cTn id="60" dur="150" fill="hold"/>
                                        <p:tgtEl>
                                          <p:spTgt spid="41"/>
                                        </p:tgtEl>
                                        <p:attrNameLst>
                                          <p:attrName>ppt_h</p:attrName>
                                        </p:attrNameLst>
                                      </p:cBhvr>
                                      <p:tavLst>
                                        <p:tav tm="0">
                                          <p:val>
                                            <p:fltVal val="0"/>
                                          </p:val>
                                        </p:tav>
                                        <p:tav tm="100000">
                                          <p:val>
                                            <p:strVal val="#ppt_h"/>
                                          </p:val>
                                        </p:tav>
                                      </p:tavLst>
                                    </p:anim>
                                    <p:animEffect transition="in" filter="fade">
                                      <p:cBhvr>
                                        <p:cTn id="61" dur="1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591869" cy="1015663"/>
          </a:xfrm>
          <a:prstGeom prst="rect">
            <a:avLst/>
          </a:prstGeom>
          <a:noFill/>
        </p:spPr>
        <p:txBody>
          <a:bodyPr wrap="none" rtlCol="0">
            <a:spAutoFit/>
          </a:bodyPr>
          <a:lstStyle/>
          <a:p>
            <a:r>
              <a:rPr lang="tr-TR" sz="6000" b="1" dirty="0"/>
              <a:t>Kimler Risk Altında?</a:t>
            </a:r>
          </a:p>
        </p:txBody>
      </p:sp>
      <p:grpSp>
        <p:nvGrpSpPr>
          <p:cNvPr id="29" name="Grup 28"/>
          <p:cNvGrpSpPr/>
          <p:nvPr/>
        </p:nvGrpSpPr>
        <p:grpSpPr>
          <a:xfrm>
            <a:off x="554927" y="1827439"/>
            <a:ext cx="6155832" cy="400110"/>
            <a:chOff x="554927" y="1881525"/>
            <a:chExt cx="6155832" cy="400110"/>
          </a:xfrm>
        </p:grpSpPr>
        <p:sp>
          <p:nvSpPr>
            <p:cNvPr id="30" name="Metin kutusu 29"/>
            <p:cNvSpPr txBox="1"/>
            <p:nvPr/>
          </p:nvSpPr>
          <p:spPr>
            <a:xfrm>
              <a:off x="746177" y="1881525"/>
              <a:ext cx="5964582" cy="400110"/>
            </a:xfrm>
            <a:prstGeom prst="rect">
              <a:avLst/>
            </a:prstGeom>
            <a:noFill/>
          </p:spPr>
          <p:txBody>
            <a:bodyPr wrap="none" rtlCol="0">
              <a:spAutoFit/>
            </a:bodyPr>
            <a:lstStyle/>
            <a:p>
              <a:r>
                <a:rPr lang="tr-TR" sz="2000" dirty="0">
                  <a:solidFill>
                    <a:srgbClr val="575757"/>
                  </a:solidFill>
                </a:rPr>
                <a:t>Spordan uzak duran ve hareketsiz yaşamı  tercih edenler</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31"/>
          <p:cNvGrpSpPr/>
          <p:nvPr/>
        </p:nvGrpSpPr>
        <p:grpSpPr>
          <a:xfrm>
            <a:off x="554927" y="2496993"/>
            <a:ext cx="6287250" cy="400110"/>
            <a:chOff x="554927" y="2447025"/>
            <a:chExt cx="6287250" cy="400110"/>
          </a:xfrm>
        </p:grpSpPr>
        <p:sp>
          <p:nvSpPr>
            <p:cNvPr id="33" name="Dikdörtgen 32"/>
            <p:cNvSpPr/>
            <p:nvPr/>
          </p:nvSpPr>
          <p:spPr>
            <a:xfrm>
              <a:off x="746177" y="2447025"/>
              <a:ext cx="6096000" cy="400110"/>
            </a:xfrm>
            <a:prstGeom prst="rect">
              <a:avLst/>
            </a:prstGeom>
          </p:spPr>
          <p:txBody>
            <a:bodyPr>
              <a:spAutoFit/>
            </a:bodyPr>
            <a:lstStyle/>
            <a:p>
              <a:r>
                <a:rPr lang="tr-TR" sz="2000" dirty="0">
                  <a:solidFill>
                    <a:srgbClr val="575757"/>
                  </a:solidFill>
                </a:rPr>
                <a:t>Olumsuz ve bağımlı arkadaş çevresi bulunanlar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grpSp>
        <p:nvGrpSpPr>
          <p:cNvPr id="35" name="Grup 34"/>
          <p:cNvGrpSpPr/>
          <p:nvPr/>
        </p:nvGrpSpPr>
        <p:grpSpPr>
          <a:xfrm>
            <a:off x="554927" y="3143495"/>
            <a:ext cx="6287250" cy="707886"/>
            <a:chOff x="554927" y="2970954"/>
            <a:chExt cx="6287250" cy="707886"/>
          </a:xfrm>
        </p:grpSpPr>
        <p:sp>
          <p:nvSpPr>
            <p:cNvPr id="36" name="Dikdörtgen 35"/>
            <p:cNvSpPr/>
            <p:nvPr/>
          </p:nvSpPr>
          <p:spPr>
            <a:xfrm>
              <a:off x="746177" y="2970954"/>
              <a:ext cx="6096000" cy="707886"/>
            </a:xfrm>
            <a:prstGeom prst="rect">
              <a:avLst/>
            </a:prstGeom>
          </p:spPr>
          <p:txBody>
            <a:bodyPr>
              <a:spAutoFit/>
            </a:bodyPr>
            <a:lstStyle/>
            <a:p>
              <a:r>
                <a:rPr lang="tr-TR" sz="2000" dirty="0">
                  <a:solidFill>
                    <a:srgbClr val="575757"/>
                  </a:solidFill>
                </a:rPr>
                <a:t>Ders başarısı sürekli düşük olan ya da  okul dışı faaliyetlere karşı isteksiz olanlar</a:t>
              </a:r>
            </a:p>
          </p:txBody>
        </p:sp>
        <p:pic>
          <p:nvPicPr>
            <p:cNvPr id="37" name="Resim 36"/>
            <p:cNvPicPr>
              <a:picLocks noChangeAspect="1"/>
            </p:cNvPicPr>
            <p:nvPr/>
          </p:nvPicPr>
          <p:blipFill>
            <a:blip r:embed="rId3"/>
            <a:stretch>
              <a:fillRect/>
            </a:stretch>
          </p:blipFill>
          <p:spPr>
            <a:xfrm>
              <a:off x="554927" y="3077510"/>
              <a:ext cx="191250" cy="180000"/>
            </a:xfrm>
            <a:prstGeom prst="rect">
              <a:avLst/>
            </a:prstGeom>
          </p:spPr>
        </p:pic>
      </p:grpSp>
      <p:grpSp>
        <p:nvGrpSpPr>
          <p:cNvPr id="38" name="Grup 37"/>
          <p:cNvGrpSpPr/>
          <p:nvPr/>
        </p:nvGrpSpPr>
        <p:grpSpPr>
          <a:xfrm>
            <a:off x="554927" y="3957937"/>
            <a:ext cx="6287250" cy="707886"/>
            <a:chOff x="554927" y="2970954"/>
            <a:chExt cx="6287250" cy="707886"/>
          </a:xfrm>
        </p:grpSpPr>
        <p:sp>
          <p:nvSpPr>
            <p:cNvPr id="39" name="Dikdörtgen 38"/>
            <p:cNvSpPr/>
            <p:nvPr/>
          </p:nvSpPr>
          <p:spPr>
            <a:xfrm>
              <a:off x="746177" y="2970954"/>
              <a:ext cx="6096000" cy="707886"/>
            </a:xfrm>
            <a:prstGeom prst="rect">
              <a:avLst/>
            </a:prstGeom>
          </p:spPr>
          <p:txBody>
            <a:bodyPr>
              <a:spAutoFit/>
            </a:bodyPr>
            <a:lstStyle/>
            <a:p>
              <a:r>
                <a:rPr lang="tr-TR" sz="2000" dirty="0">
                  <a:solidFill>
                    <a:srgbClr val="575757"/>
                  </a:solidFill>
                </a:rPr>
                <a:t>Arkadaş edinme, iletişim kurma ve iletişimi  devam ettirme becerileri az olanlar</a:t>
              </a:r>
            </a:p>
          </p:txBody>
        </p:sp>
        <p:pic>
          <p:nvPicPr>
            <p:cNvPr id="40" name="Resim 39"/>
            <p:cNvPicPr>
              <a:picLocks noChangeAspect="1"/>
            </p:cNvPicPr>
            <p:nvPr/>
          </p:nvPicPr>
          <p:blipFill>
            <a:blip r:embed="rId3"/>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t="-1000" r="-37000" b="-8000"/>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250"/>
                                        <p:tgtEl>
                                          <p:spTgt spid="28"/>
                                        </p:tgtEl>
                                      </p:cBhvr>
                                    </p:animEffect>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250" fill="hold"/>
                                        <p:tgtEl>
                                          <p:spTgt spid="8"/>
                                        </p:tgtEl>
                                        <p:attrNameLst>
                                          <p:attrName>ppt_x</p:attrName>
                                        </p:attrNameLst>
                                      </p:cBhvr>
                                      <p:tavLst>
                                        <p:tav tm="0">
                                          <p:val>
                                            <p:strVal val="1+#ppt_w/2"/>
                                          </p:val>
                                        </p:tav>
                                        <p:tav tm="100000">
                                          <p:val>
                                            <p:strVal val="#ppt_x"/>
                                          </p:val>
                                        </p:tav>
                                      </p:tavLst>
                                    </p:anim>
                                    <p:anim calcmode="lin" valueType="num">
                                      <p:cBhvr additive="base">
                                        <p:cTn id="21" dur="250" fill="hold"/>
                                        <p:tgtEl>
                                          <p:spTgt spid="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250"/>
                                        <p:tgtEl>
                                          <p:spTgt spid="29"/>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250"/>
                                        <p:tgtEl>
                                          <p:spTgt spid="32"/>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250"/>
                                        <p:tgtEl>
                                          <p:spTgt spid="35"/>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animBg="1"/>
      <p:bldP spid="28"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591869" cy="1015663"/>
          </a:xfrm>
          <a:prstGeom prst="rect">
            <a:avLst/>
          </a:prstGeom>
          <a:noFill/>
        </p:spPr>
        <p:txBody>
          <a:bodyPr wrap="none" rtlCol="0">
            <a:spAutoFit/>
          </a:bodyPr>
          <a:lstStyle/>
          <a:p>
            <a:r>
              <a:rPr lang="tr-TR" sz="6000" b="1" dirty="0"/>
              <a:t>Kimler Risk Altında?</a:t>
            </a:r>
          </a:p>
        </p:txBody>
      </p:sp>
      <p:grpSp>
        <p:nvGrpSpPr>
          <p:cNvPr id="29" name="Grup 28"/>
          <p:cNvGrpSpPr/>
          <p:nvPr/>
        </p:nvGrpSpPr>
        <p:grpSpPr>
          <a:xfrm>
            <a:off x="554927" y="1827439"/>
            <a:ext cx="6910012" cy="400110"/>
            <a:chOff x="554927" y="1881525"/>
            <a:chExt cx="6910012" cy="400110"/>
          </a:xfrm>
        </p:grpSpPr>
        <p:sp>
          <p:nvSpPr>
            <p:cNvPr id="30" name="Metin kutusu 29"/>
            <p:cNvSpPr txBox="1"/>
            <p:nvPr/>
          </p:nvSpPr>
          <p:spPr>
            <a:xfrm>
              <a:off x="746177" y="1881525"/>
              <a:ext cx="6718762" cy="400110"/>
            </a:xfrm>
            <a:prstGeom prst="rect">
              <a:avLst/>
            </a:prstGeom>
            <a:noFill/>
          </p:spPr>
          <p:txBody>
            <a:bodyPr wrap="none" rtlCol="0">
              <a:spAutoFit/>
            </a:bodyPr>
            <a:lstStyle/>
            <a:p>
              <a:r>
                <a:rPr lang="tr-TR" sz="2000" dirty="0">
                  <a:solidFill>
                    <a:srgbClr val="575757"/>
                  </a:solidFill>
                </a:rPr>
                <a:t>Aile içi çatışmalar yaşayan, sağlıklı  iletişimi olmayan aile üyeleri</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31"/>
          <p:cNvGrpSpPr/>
          <p:nvPr/>
        </p:nvGrpSpPr>
        <p:grpSpPr>
          <a:xfrm>
            <a:off x="554927" y="2496993"/>
            <a:ext cx="6550548" cy="707886"/>
            <a:chOff x="554927" y="2447025"/>
            <a:chExt cx="6550548" cy="707886"/>
          </a:xfrm>
        </p:grpSpPr>
        <p:sp>
          <p:nvSpPr>
            <p:cNvPr id="33" name="Dikdörtgen 32"/>
            <p:cNvSpPr/>
            <p:nvPr/>
          </p:nvSpPr>
          <p:spPr>
            <a:xfrm>
              <a:off x="746177" y="2447025"/>
              <a:ext cx="6359298" cy="707886"/>
            </a:xfrm>
            <a:prstGeom prst="rect">
              <a:avLst/>
            </a:prstGeom>
          </p:spPr>
          <p:txBody>
            <a:bodyPr wrap="square">
              <a:spAutoFit/>
            </a:bodyPr>
            <a:lstStyle/>
            <a:p>
              <a:r>
                <a:rPr lang="tr-TR" sz="2000" dirty="0">
                  <a:solidFill>
                    <a:srgbClr val="575757"/>
                  </a:solidFill>
                </a:rPr>
                <a:t>Hayatlarında kaliteli vakit geçirebileceği  aktiviteler bulunmayanlar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grpSp>
        <p:nvGrpSpPr>
          <p:cNvPr id="35" name="Grup 34"/>
          <p:cNvGrpSpPr/>
          <p:nvPr/>
        </p:nvGrpSpPr>
        <p:grpSpPr>
          <a:xfrm>
            <a:off x="554927" y="3259177"/>
            <a:ext cx="6287250" cy="707886"/>
            <a:chOff x="554927" y="2970954"/>
            <a:chExt cx="6287250" cy="707886"/>
          </a:xfrm>
        </p:grpSpPr>
        <p:sp>
          <p:nvSpPr>
            <p:cNvPr id="36" name="Dikdörtgen 35"/>
            <p:cNvSpPr/>
            <p:nvPr/>
          </p:nvSpPr>
          <p:spPr>
            <a:xfrm>
              <a:off x="746177" y="2970954"/>
              <a:ext cx="6096000" cy="707886"/>
            </a:xfrm>
            <a:prstGeom prst="rect">
              <a:avLst/>
            </a:prstGeom>
          </p:spPr>
          <p:txBody>
            <a:bodyPr>
              <a:spAutoFit/>
            </a:bodyPr>
            <a:lstStyle/>
            <a:p>
              <a:r>
                <a:rPr lang="tr-TR" sz="2000" dirty="0">
                  <a:solidFill>
                    <a:srgbClr val="575757"/>
                  </a:solidFill>
                </a:rPr>
                <a:t>Sosyal ilişkilerinde kendini ifade etmekte güçlük yaşayanlar</a:t>
              </a:r>
            </a:p>
          </p:txBody>
        </p:sp>
        <p:pic>
          <p:nvPicPr>
            <p:cNvPr id="37" name="Resim 36"/>
            <p:cNvPicPr>
              <a:picLocks noChangeAspect="1"/>
            </p:cNvPicPr>
            <p:nvPr/>
          </p:nvPicPr>
          <p:blipFill>
            <a:blip r:embed="rId3"/>
            <a:stretch>
              <a:fillRect/>
            </a:stretch>
          </p:blipFill>
          <p:spPr>
            <a:xfrm>
              <a:off x="554927" y="3077510"/>
              <a:ext cx="191250" cy="180000"/>
            </a:xfrm>
            <a:prstGeom prst="rect">
              <a:avLst/>
            </a:prstGeom>
          </p:spPr>
        </p:pic>
      </p:grpSp>
      <p:grpSp>
        <p:nvGrpSpPr>
          <p:cNvPr id="38" name="Grup 37"/>
          <p:cNvGrpSpPr/>
          <p:nvPr/>
        </p:nvGrpSpPr>
        <p:grpSpPr>
          <a:xfrm>
            <a:off x="554927" y="4020341"/>
            <a:ext cx="6287250" cy="400110"/>
            <a:chOff x="554927" y="2970954"/>
            <a:chExt cx="6287250" cy="400110"/>
          </a:xfrm>
        </p:grpSpPr>
        <p:sp>
          <p:nvSpPr>
            <p:cNvPr id="39" name="Dikdörtgen 38"/>
            <p:cNvSpPr/>
            <p:nvPr/>
          </p:nvSpPr>
          <p:spPr>
            <a:xfrm>
              <a:off x="746177" y="2970954"/>
              <a:ext cx="6096000" cy="400110"/>
            </a:xfrm>
            <a:prstGeom prst="rect">
              <a:avLst/>
            </a:prstGeom>
          </p:spPr>
          <p:txBody>
            <a:bodyPr>
              <a:spAutoFit/>
            </a:bodyPr>
            <a:lstStyle/>
            <a:p>
              <a:r>
                <a:rPr lang="tr-TR" sz="2000" dirty="0">
                  <a:solidFill>
                    <a:srgbClr val="575757"/>
                  </a:solidFill>
                </a:rPr>
                <a:t>Aileleri, teknolojiyi olumsuz ve bilinçsiz kullanan bireyler</a:t>
              </a:r>
            </a:p>
          </p:txBody>
        </p:sp>
        <p:pic>
          <p:nvPicPr>
            <p:cNvPr id="40" name="Resim 39"/>
            <p:cNvPicPr>
              <a:picLocks noChangeAspect="1"/>
            </p:cNvPicPr>
            <p:nvPr/>
          </p:nvPicPr>
          <p:blipFill>
            <a:blip r:embed="rId3"/>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t="-34000" r="-1000" b="-70000"/>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22624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250"/>
                                        <p:tgtEl>
                                          <p:spTgt spid="32"/>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50"/>
                                        <p:tgtEl>
                                          <p:spTgt spid="35"/>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27" name="Grup 26"/>
          <p:cNvGrpSpPr/>
          <p:nvPr/>
        </p:nvGrpSpPr>
        <p:grpSpPr>
          <a:xfrm>
            <a:off x="1027769" y="3415491"/>
            <a:ext cx="3594565" cy="1684051"/>
            <a:chOff x="1027769" y="3415491"/>
            <a:chExt cx="3594565" cy="1684051"/>
          </a:xfrm>
        </p:grpSpPr>
        <p:sp>
          <p:nvSpPr>
            <p:cNvPr id="28" name="Dikdörtgen 27"/>
            <p:cNvSpPr/>
            <p:nvPr/>
          </p:nvSpPr>
          <p:spPr>
            <a:xfrm>
              <a:off x="1027769" y="3415491"/>
              <a:ext cx="3594565" cy="1684051"/>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Metin kutusu 28"/>
            <p:cNvSpPr txBox="1"/>
            <p:nvPr/>
          </p:nvSpPr>
          <p:spPr>
            <a:xfrm>
              <a:off x="1103552" y="3481757"/>
              <a:ext cx="3510675" cy="1569660"/>
            </a:xfrm>
            <a:prstGeom prst="rect">
              <a:avLst/>
            </a:prstGeom>
            <a:noFill/>
          </p:spPr>
          <p:txBody>
            <a:bodyPr wrap="square" rtlCol="0">
              <a:spAutoFit/>
            </a:bodyPr>
            <a:lstStyle/>
            <a:p>
              <a:r>
                <a:rPr lang="tr-TR" sz="1600" b="1" dirty="0">
                  <a:solidFill>
                    <a:srgbClr val="575757"/>
                  </a:solidFill>
                </a:rPr>
                <a:t>Bağımlı Kullanım:  Sorunun Ağına Takılıp Kalmak </a:t>
              </a:r>
              <a:r>
                <a:rPr lang="tr-TR" sz="1600" dirty="0">
                  <a:solidFill>
                    <a:srgbClr val="575757"/>
                  </a:solidFill>
                </a:rPr>
                <a:t>Kişinin artık kullanmak için herhangi bir sebebe ihtiyacı yoktur, </a:t>
              </a:r>
            </a:p>
            <a:p>
              <a:r>
                <a:rPr lang="tr-TR" sz="1600" dirty="0">
                  <a:solidFill>
                    <a:srgbClr val="575757"/>
                  </a:solidFill>
                </a:rPr>
                <a:t>bütün zamanını ve eylemlerini sırf </a:t>
              </a:r>
            </a:p>
            <a:p>
              <a:r>
                <a:rPr lang="tr-TR" sz="1600" dirty="0">
                  <a:solidFill>
                    <a:srgbClr val="575757"/>
                  </a:solidFill>
                </a:rPr>
                <a:t>bağlandığı teknoloji ürününe  göre belirler ve o ürüne ayırır.</a:t>
              </a:r>
            </a:p>
          </p:txBody>
        </p:sp>
      </p:grpSp>
      <p:grpSp>
        <p:nvGrpSpPr>
          <p:cNvPr id="31" name="Grup 30"/>
          <p:cNvGrpSpPr/>
          <p:nvPr/>
        </p:nvGrpSpPr>
        <p:grpSpPr>
          <a:xfrm>
            <a:off x="1027769" y="1336251"/>
            <a:ext cx="3510675" cy="1415578"/>
            <a:chOff x="1027769" y="1336251"/>
            <a:chExt cx="3510675" cy="1415578"/>
          </a:xfrm>
        </p:grpSpPr>
        <p:sp>
          <p:nvSpPr>
            <p:cNvPr id="32" name="Dikdörtgen 31"/>
            <p:cNvSpPr/>
            <p:nvPr/>
          </p:nvSpPr>
          <p:spPr>
            <a:xfrm>
              <a:off x="1027769" y="1336251"/>
              <a:ext cx="3130207" cy="1415578"/>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Metin kutusu 32"/>
            <p:cNvSpPr txBox="1"/>
            <p:nvPr/>
          </p:nvSpPr>
          <p:spPr>
            <a:xfrm>
              <a:off x="1027769" y="1336251"/>
              <a:ext cx="3510675" cy="1323439"/>
            </a:xfrm>
            <a:prstGeom prst="rect">
              <a:avLst/>
            </a:prstGeom>
            <a:noFill/>
          </p:spPr>
          <p:txBody>
            <a:bodyPr wrap="square" rtlCol="0">
              <a:spAutoFit/>
            </a:bodyPr>
            <a:lstStyle/>
            <a:p>
              <a:r>
                <a:rPr lang="tr-TR" sz="1600" b="1" dirty="0">
                  <a:solidFill>
                    <a:srgbClr val="575757"/>
                  </a:solidFill>
                </a:rPr>
                <a:t>Deneysel Kullanım: Merak</a:t>
              </a:r>
            </a:p>
            <a:p>
              <a:r>
                <a:rPr lang="tr-TR" sz="1600" dirty="0">
                  <a:solidFill>
                    <a:srgbClr val="575757"/>
                  </a:solidFill>
                </a:rPr>
                <a:t>Kişi herhangi bir şekilde bir site, </a:t>
              </a:r>
            </a:p>
            <a:p>
              <a:r>
                <a:rPr lang="tr-TR" sz="1600" dirty="0">
                  <a:solidFill>
                    <a:srgbClr val="575757"/>
                  </a:solidFill>
                </a:rPr>
                <a:t>bir oyun, bir uygulama veya benzer </a:t>
              </a:r>
            </a:p>
            <a:p>
              <a:r>
                <a:rPr lang="tr-TR" sz="1600" dirty="0">
                  <a:solidFill>
                    <a:srgbClr val="575757"/>
                  </a:solidFill>
                </a:rPr>
                <a:t>bir teknoloji ürününden haberdar </a:t>
              </a:r>
            </a:p>
            <a:p>
              <a:r>
                <a:rPr lang="tr-TR" sz="1600" dirty="0">
                  <a:solidFill>
                    <a:srgbClr val="575757"/>
                  </a:solidFill>
                </a:rPr>
                <a:t>olur, onu merak eder ve dener.</a:t>
              </a:r>
            </a:p>
          </p:txBody>
        </p:sp>
      </p:grpSp>
      <p:pic>
        <p:nvPicPr>
          <p:cNvPr id="34" name="Resim 33"/>
          <p:cNvPicPr>
            <a:picLocks noChangeAspect="1"/>
          </p:cNvPicPr>
          <p:nvPr/>
        </p:nvPicPr>
        <p:blipFill>
          <a:blip r:embed="rId3"/>
          <a:stretch>
            <a:fillRect/>
          </a:stretch>
        </p:blipFill>
        <p:spPr>
          <a:xfrm>
            <a:off x="3926647" y="1115384"/>
            <a:ext cx="1845000" cy="540000"/>
          </a:xfrm>
          <a:prstGeom prst="rect">
            <a:avLst/>
          </a:prstGeom>
        </p:spPr>
      </p:pic>
      <p:grpSp>
        <p:nvGrpSpPr>
          <p:cNvPr id="35" name="Grup 34"/>
          <p:cNvGrpSpPr/>
          <p:nvPr/>
        </p:nvGrpSpPr>
        <p:grpSpPr>
          <a:xfrm>
            <a:off x="5955014" y="700925"/>
            <a:ext cx="3670251" cy="1820134"/>
            <a:chOff x="5955014" y="700925"/>
            <a:chExt cx="3670251" cy="1820134"/>
          </a:xfrm>
        </p:grpSpPr>
        <p:sp>
          <p:nvSpPr>
            <p:cNvPr id="36" name="Dikdörtgen 35"/>
            <p:cNvSpPr/>
            <p:nvPr/>
          </p:nvSpPr>
          <p:spPr>
            <a:xfrm>
              <a:off x="5955014" y="700925"/>
              <a:ext cx="3670251" cy="1820134"/>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Metin kutusu 36"/>
            <p:cNvSpPr txBox="1"/>
            <p:nvPr/>
          </p:nvSpPr>
          <p:spPr>
            <a:xfrm>
              <a:off x="6041640" y="705177"/>
              <a:ext cx="3510675" cy="1815882"/>
            </a:xfrm>
            <a:prstGeom prst="rect">
              <a:avLst/>
            </a:prstGeom>
            <a:noFill/>
          </p:spPr>
          <p:txBody>
            <a:bodyPr wrap="square" rtlCol="0">
              <a:spAutoFit/>
            </a:bodyPr>
            <a:lstStyle/>
            <a:p>
              <a:r>
                <a:rPr lang="tr-TR" sz="1600" b="1" dirty="0">
                  <a:solidFill>
                    <a:srgbClr val="575757"/>
                  </a:solidFill>
                </a:rPr>
                <a:t>Sosyal Kullanım: Grupla Olmak</a:t>
              </a:r>
            </a:p>
            <a:p>
              <a:r>
                <a:rPr lang="tr-TR" sz="1600" dirty="0">
                  <a:solidFill>
                    <a:srgbClr val="575757"/>
                  </a:solidFill>
                </a:rPr>
                <a:t>Kişinin belli bir teknolojik ürünü devamlı </a:t>
              </a:r>
            </a:p>
            <a:p>
              <a:r>
                <a:rPr lang="tr-TR" sz="1600" dirty="0">
                  <a:solidFill>
                    <a:srgbClr val="575757"/>
                  </a:solidFill>
                </a:rPr>
                <a:t>ve düzenli olarak kullanan bir çevresi vardır. O çevreye girmek veya grup içinde kalmak üzere kendisi de kullanır. Grubun gündemine dâhil olur, dışında kalmaktan kurtulur.</a:t>
              </a:r>
            </a:p>
          </p:txBody>
        </p:sp>
      </p:grpSp>
      <p:grpSp>
        <p:nvGrpSpPr>
          <p:cNvPr id="38" name="Grup 37"/>
          <p:cNvGrpSpPr/>
          <p:nvPr/>
        </p:nvGrpSpPr>
        <p:grpSpPr>
          <a:xfrm>
            <a:off x="6136972" y="4528494"/>
            <a:ext cx="4604822" cy="1400667"/>
            <a:chOff x="6136972" y="4528494"/>
            <a:chExt cx="4604822" cy="1400667"/>
          </a:xfrm>
        </p:grpSpPr>
        <p:sp>
          <p:nvSpPr>
            <p:cNvPr id="39" name="Dikdörtgen 38"/>
            <p:cNvSpPr/>
            <p:nvPr/>
          </p:nvSpPr>
          <p:spPr>
            <a:xfrm>
              <a:off x="6136972" y="4528494"/>
              <a:ext cx="4604822" cy="1400667"/>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Metin kutusu 39"/>
            <p:cNvSpPr txBox="1"/>
            <p:nvPr/>
          </p:nvSpPr>
          <p:spPr>
            <a:xfrm>
              <a:off x="6192642" y="4565266"/>
              <a:ext cx="4478154" cy="1323439"/>
            </a:xfrm>
            <a:prstGeom prst="rect">
              <a:avLst/>
            </a:prstGeom>
            <a:noFill/>
          </p:spPr>
          <p:txBody>
            <a:bodyPr wrap="square" rtlCol="0">
              <a:spAutoFit/>
            </a:bodyPr>
            <a:lstStyle/>
            <a:p>
              <a:r>
                <a:rPr lang="tr-TR" sz="1600" b="1" dirty="0" err="1">
                  <a:solidFill>
                    <a:srgbClr val="575757"/>
                  </a:solidFill>
                </a:rPr>
                <a:t>Operasyonel</a:t>
              </a:r>
              <a:r>
                <a:rPr lang="tr-TR" sz="1600" b="1" dirty="0">
                  <a:solidFill>
                    <a:srgbClr val="575757"/>
                  </a:solidFill>
                </a:rPr>
                <a:t> Kullanım: Belli Bir Amaç Gütmek</a:t>
              </a:r>
            </a:p>
            <a:p>
              <a:r>
                <a:rPr lang="tr-TR" sz="1600" dirty="0">
                  <a:solidFill>
                    <a:srgbClr val="575757"/>
                  </a:solidFill>
                </a:rPr>
                <a:t>Kişi zevk almak, problemlerden kaçmak, boş zaman </a:t>
              </a:r>
            </a:p>
            <a:p>
              <a:r>
                <a:rPr lang="tr-TR" sz="1600" dirty="0">
                  <a:solidFill>
                    <a:srgbClr val="575757"/>
                  </a:solidFill>
                </a:rPr>
                <a:t>doldurmak, can sıkıntısından kurtulmak, insanlardan </a:t>
              </a:r>
            </a:p>
            <a:p>
              <a:r>
                <a:rPr lang="tr-TR" sz="1600" dirty="0">
                  <a:solidFill>
                    <a:srgbClr val="575757"/>
                  </a:solidFill>
                </a:rPr>
                <a:t>uzak kalmak gibi amaçlarla bir teknolojik ürünü </a:t>
              </a:r>
            </a:p>
            <a:p>
              <a:r>
                <a:rPr lang="tr-TR" sz="1600" dirty="0">
                  <a:solidFill>
                    <a:srgbClr val="575757"/>
                  </a:solidFill>
                </a:rPr>
                <a:t>kullanmaya başlar ve kullanmaya devam eder.</a:t>
              </a:r>
            </a:p>
          </p:txBody>
        </p:sp>
      </p:grpSp>
      <p:pic>
        <p:nvPicPr>
          <p:cNvPr id="41" name="Resim 40"/>
          <p:cNvPicPr>
            <a:picLocks noChangeAspect="1"/>
          </p:cNvPicPr>
          <p:nvPr/>
        </p:nvPicPr>
        <p:blipFill>
          <a:blip r:embed="rId3"/>
          <a:stretch>
            <a:fillRect/>
          </a:stretch>
        </p:blipFill>
        <p:spPr>
          <a:xfrm rot="5400000">
            <a:off x="7141849" y="3268985"/>
            <a:ext cx="1845000" cy="540000"/>
          </a:xfrm>
          <a:prstGeom prst="rect">
            <a:avLst/>
          </a:prstGeom>
        </p:spPr>
      </p:pic>
      <p:pic>
        <p:nvPicPr>
          <p:cNvPr id="42" name="Resim 41"/>
          <p:cNvPicPr>
            <a:picLocks noChangeAspect="1"/>
          </p:cNvPicPr>
          <p:nvPr/>
        </p:nvPicPr>
        <p:blipFill>
          <a:blip r:embed="rId3"/>
          <a:stretch>
            <a:fillRect/>
          </a:stretch>
        </p:blipFill>
        <p:spPr>
          <a:xfrm rot="10800000">
            <a:off x="4245444" y="4909285"/>
            <a:ext cx="1845000" cy="540000"/>
          </a:xfrm>
          <a:prstGeom prst="rect">
            <a:avLst/>
          </a:prstGeom>
        </p:spPr>
      </p:pic>
      <p:pic>
        <p:nvPicPr>
          <p:cNvPr id="43" name="Resim 42"/>
          <p:cNvPicPr>
            <a:picLocks noChangeAspect="1"/>
          </p:cNvPicPr>
          <p:nvPr/>
        </p:nvPicPr>
        <p:blipFill>
          <a:blip r:embed="rId4"/>
          <a:stretch>
            <a:fillRect/>
          </a:stretch>
        </p:blipFill>
        <p:spPr>
          <a:xfrm>
            <a:off x="4662986" y="2118126"/>
            <a:ext cx="740475" cy="685914"/>
          </a:xfrm>
          <a:prstGeom prst="rect">
            <a:avLst/>
          </a:prstGeom>
        </p:spPr>
      </p:pic>
      <p:pic>
        <p:nvPicPr>
          <p:cNvPr id="44" name="Resim 43"/>
          <p:cNvPicPr>
            <a:picLocks noChangeAspect="1"/>
          </p:cNvPicPr>
          <p:nvPr/>
        </p:nvPicPr>
        <p:blipFill>
          <a:blip r:embed="rId5"/>
          <a:stretch>
            <a:fillRect/>
          </a:stretch>
        </p:blipFill>
        <p:spPr>
          <a:xfrm>
            <a:off x="4357105" y="5636714"/>
            <a:ext cx="650977" cy="503982"/>
          </a:xfrm>
          <a:prstGeom prst="rect">
            <a:avLst/>
          </a:prstGeom>
        </p:spPr>
      </p:pic>
      <p:pic>
        <p:nvPicPr>
          <p:cNvPr id="45" name="Resim 44"/>
          <p:cNvPicPr>
            <a:picLocks noChangeAspect="1"/>
          </p:cNvPicPr>
          <p:nvPr/>
        </p:nvPicPr>
        <p:blipFill>
          <a:blip r:embed="rId6"/>
          <a:stretch>
            <a:fillRect/>
          </a:stretch>
        </p:blipFill>
        <p:spPr>
          <a:xfrm>
            <a:off x="9004175" y="2780122"/>
            <a:ext cx="1096279" cy="1244425"/>
          </a:xfrm>
          <a:prstGeom prst="rect">
            <a:avLst/>
          </a:prstGeom>
        </p:spPr>
      </p:pic>
      <p:pic>
        <p:nvPicPr>
          <p:cNvPr id="46" name="Resim 45"/>
          <p:cNvPicPr>
            <a:picLocks noChangeAspect="1"/>
          </p:cNvPicPr>
          <p:nvPr/>
        </p:nvPicPr>
        <p:blipFill>
          <a:blip r:embed="rId7"/>
          <a:stretch>
            <a:fillRect/>
          </a:stretch>
        </p:blipFill>
        <p:spPr>
          <a:xfrm>
            <a:off x="5420178" y="3216662"/>
            <a:ext cx="979312" cy="1280639"/>
          </a:xfrm>
          <a:prstGeom prst="rect">
            <a:avLst/>
          </a:prstGeom>
        </p:spPr>
      </p:pic>
    </p:spTree>
    <p:extLst>
      <p:ext uri="{BB962C8B-B14F-4D97-AF65-F5344CB8AC3E}">
        <p14:creationId xmlns:p14="http://schemas.microsoft.com/office/powerpoint/2010/main" val="199168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250"/>
                                        <p:tgtEl>
                                          <p:spTgt spid="3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250"/>
                                        <p:tgtEl>
                                          <p:spTgt spid="34"/>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250"/>
                                        <p:tgtEl>
                                          <p:spTgt spid="35"/>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up)">
                                      <p:cBhvr>
                                        <p:cTn id="24" dur="250"/>
                                        <p:tgtEl>
                                          <p:spTgt spid="41"/>
                                        </p:tgtEl>
                                      </p:cBhvr>
                                    </p:animEffect>
                                  </p:childTnLst>
                                </p:cTn>
                              </p:par>
                              <p:par>
                                <p:cTn id="25" presetID="10"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250"/>
                                        <p:tgtEl>
                                          <p:spTgt spid="45"/>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250"/>
                                        <p:tgtEl>
                                          <p:spTgt spid="38"/>
                                        </p:tgtEl>
                                      </p:cBhvr>
                                    </p:animEffect>
                                  </p:childTnLst>
                                </p:cTn>
                              </p:par>
                            </p:childTnLst>
                          </p:cTn>
                        </p:par>
                        <p:par>
                          <p:cTn id="32" fill="hold">
                            <p:stCondLst>
                              <p:cond delay="1500"/>
                            </p:stCondLst>
                            <p:childTnLst>
                              <p:par>
                                <p:cTn id="33" presetID="22" presetClass="entr" presetSubtype="2"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right)">
                                      <p:cBhvr>
                                        <p:cTn id="35" dur="250"/>
                                        <p:tgtEl>
                                          <p:spTgt spid="42"/>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250"/>
                                        <p:tgtEl>
                                          <p:spTgt spid="27"/>
                                        </p:tgtEl>
                                      </p:cBhvr>
                                    </p:animEffect>
                                  </p:childTnLst>
                                </p:cTn>
                              </p:par>
                              <p:par>
                                <p:cTn id="40" presetID="10" presetClass="entr" presetSubtype="0" fill="hold"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250"/>
                                        <p:tgtEl>
                                          <p:spTgt spid="44"/>
                                        </p:tgtEl>
                                      </p:cBhvr>
                                    </p:animEffect>
                                  </p:childTnLst>
                                </p:cTn>
                              </p:par>
                              <p:par>
                                <p:cTn id="43" presetID="10"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250"/>
                                        <p:tgtEl>
                                          <p:spTgt spid="43"/>
                                        </p:tgtEl>
                                      </p:cBhvr>
                                    </p:animEffec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0" y="10633"/>
            <a:ext cx="12201525" cy="6858000"/>
          </a:xfrm>
          <a:prstGeom prst="rect">
            <a:avLst/>
          </a:prstGeom>
          <a:blipFill dpi="0" rotWithShape="1">
            <a:blip r:embed="rId3">
              <a:alphaModFix amt="9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9547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3" name="Dikdörtgen 2"/>
          <p:cNvSpPr/>
          <p:nvPr/>
        </p:nvSpPr>
        <p:spPr>
          <a:xfrm>
            <a:off x="-11112" y="748774"/>
            <a:ext cx="12203112" cy="1057013"/>
          </a:xfrm>
          <a:prstGeom prst="rect">
            <a:avLst/>
          </a:pr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2469011" y="836614"/>
            <a:ext cx="7261916" cy="830997"/>
          </a:xfrm>
          <a:prstGeom prst="rect">
            <a:avLst/>
          </a:prstGeom>
        </p:spPr>
        <p:txBody>
          <a:bodyPr wrap="square">
            <a:spAutoFit/>
          </a:bodyPr>
          <a:lstStyle/>
          <a:p>
            <a:pPr algn="ctr"/>
            <a:r>
              <a:rPr lang="tr-TR" sz="2400" b="1" dirty="0">
                <a:solidFill>
                  <a:schemeClr val="bg1"/>
                </a:solidFill>
              </a:rPr>
              <a:t>Hayatımızdaki gerçekler yerini sanallığa bıraktıkça, </a:t>
            </a:r>
          </a:p>
          <a:p>
            <a:pPr algn="ctr"/>
            <a:r>
              <a:rPr lang="tr-TR" sz="2400" b="1" dirty="0">
                <a:solidFill>
                  <a:schemeClr val="bg1"/>
                </a:solidFill>
              </a:rPr>
              <a:t>anı yaşama isteğimizi kaybederiz.</a:t>
            </a:r>
          </a:p>
        </p:txBody>
      </p:sp>
      <p:pic>
        <p:nvPicPr>
          <p:cNvPr id="12" name="Resim 11">
            <a:extLst>
              <a:ext uri="{FF2B5EF4-FFF2-40B4-BE49-F238E27FC236}">
                <a16:creationId xmlns:a16="http://schemas.microsoft.com/office/drawing/2014/main" id="{E576904F-6B98-EF44-B7D8-25BA28C2B8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
        <p:nvSpPr>
          <p:cNvPr id="14" name="Rectangle 13">
            <a:extLst>
              <a:ext uri="{FF2B5EF4-FFF2-40B4-BE49-F238E27FC236}">
                <a16:creationId xmlns:a16="http://schemas.microsoft.com/office/drawing/2014/main" id="{0B02B949-8AE1-3341-A42F-150590B9FC6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6" name="Metin kutusu 15">
            <a:extLst>
              <a:ext uri="{FF2B5EF4-FFF2-40B4-BE49-F238E27FC236}">
                <a16:creationId xmlns:a16="http://schemas.microsoft.com/office/drawing/2014/main" id="{AFE66477-2084-C84B-8726-83393E7CEDEA}"/>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13</a:t>
            </a:fld>
            <a:endParaRPr lang="tr-TR" sz="2400" b="1" dirty="0">
              <a:solidFill>
                <a:srgbClr val="DADADA"/>
              </a:solidFill>
            </a:endParaRPr>
          </a:p>
        </p:txBody>
      </p:sp>
    </p:spTree>
    <p:extLst>
      <p:ext uri="{BB962C8B-B14F-4D97-AF65-F5344CB8AC3E}">
        <p14:creationId xmlns:p14="http://schemas.microsoft.com/office/powerpoint/2010/main" val="188129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50"/>
                                        <p:tgtEl>
                                          <p:spTgt spid="2"/>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250" fill="hold"/>
                                        <p:tgtEl>
                                          <p:spTgt spid="3"/>
                                        </p:tgtEl>
                                        <p:attrNameLst>
                                          <p:attrName>ppt_x</p:attrName>
                                        </p:attrNameLst>
                                      </p:cBhvr>
                                      <p:tavLst>
                                        <p:tav tm="0">
                                          <p:val>
                                            <p:strVal val="0-#ppt_w/2"/>
                                          </p:val>
                                        </p:tav>
                                        <p:tav tm="100000">
                                          <p:val>
                                            <p:strVal val="#ppt_x"/>
                                          </p:val>
                                        </p:tav>
                                      </p:tavLst>
                                    </p:anim>
                                    <p:anim calcmode="lin" valueType="num">
                                      <p:cBhvr additive="base">
                                        <p:cTn id="20" dur="250" fill="hold"/>
                                        <p:tgtEl>
                                          <p:spTgt spid="3"/>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5" grpId="0" animBg="1"/>
      <p:bldP spid="3"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575344" cy="1015663"/>
          </a:xfrm>
          <a:prstGeom prst="rect">
            <a:avLst/>
          </a:prstGeom>
          <a:noFill/>
        </p:spPr>
        <p:txBody>
          <a:bodyPr wrap="none" rtlCol="0">
            <a:spAutoFit/>
          </a:bodyPr>
          <a:lstStyle/>
          <a:p>
            <a:r>
              <a:rPr lang="tr-TR" sz="6000" b="1" dirty="0"/>
              <a:t>Teknolojik Bağımlılıklar</a:t>
            </a:r>
          </a:p>
        </p:txBody>
      </p:sp>
      <p:pic>
        <p:nvPicPr>
          <p:cNvPr id="25" name="Resim 24"/>
          <p:cNvPicPr>
            <a:picLocks noChangeAspect="1"/>
          </p:cNvPicPr>
          <p:nvPr/>
        </p:nvPicPr>
        <p:blipFill>
          <a:blip r:embed="rId3"/>
          <a:stretch>
            <a:fillRect/>
          </a:stretch>
        </p:blipFill>
        <p:spPr>
          <a:xfrm>
            <a:off x="2073990" y="2165902"/>
            <a:ext cx="8044020" cy="1800000"/>
          </a:xfrm>
          <a:prstGeom prst="rect">
            <a:avLst/>
          </a:prstGeom>
        </p:spPr>
      </p:pic>
      <p:sp>
        <p:nvSpPr>
          <p:cNvPr id="41" name="Freeform 5"/>
          <p:cNvSpPr>
            <a:spLocks/>
          </p:cNvSpPr>
          <p:nvPr/>
        </p:nvSpPr>
        <p:spPr bwMode="auto">
          <a:xfrm>
            <a:off x="588963" y="2997200"/>
            <a:ext cx="11017250" cy="130175"/>
          </a:xfrm>
          <a:custGeom>
            <a:avLst/>
            <a:gdLst>
              <a:gd name="T0" fmla="*/ 2919 w 2935"/>
              <a:gd name="T1" fmla="*/ 32 h 32"/>
              <a:gd name="T2" fmla="*/ 16 w 2935"/>
              <a:gd name="T3" fmla="*/ 32 h 32"/>
              <a:gd name="T4" fmla="*/ 0 w 2935"/>
              <a:gd name="T5" fmla="*/ 16 h 32"/>
              <a:gd name="T6" fmla="*/ 16 w 2935"/>
              <a:gd name="T7" fmla="*/ 0 h 32"/>
              <a:gd name="T8" fmla="*/ 2919 w 2935"/>
              <a:gd name="T9" fmla="*/ 0 h 32"/>
              <a:gd name="T10" fmla="*/ 2935 w 2935"/>
              <a:gd name="T11" fmla="*/ 16 h 32"/>
              <a:gd name="T12" fmla="*/ 2919 w 2935"/>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935" h="32">
                <a:moveTo>
                  <a:pt x="2919" y="32"/>
                </a:moveTo>
                <a:cubicBezTo>
                  <a:pt x="16" y="32"/>
                  <a:pt x="16" y="32"/>
                  <a:pt x="16" y="32"/>
                </a:cubicBezTo>
                <a:cubicBezTo>
                  <a:pt x="7" y="32"/>
                  <a:pt x="0" y="25"/>
                  <a:pt x="0" y="16"/>
                </a:cubicBezTo>
                <a:cubicBezTo>
                  <a:pt x="0" y="7"/>
                  <a:pt x="7" y="0"/>
                  <a:pt x="16" y="0"/>
                </a:cubicBezTo>
                <a:cubicBezTo>
                  <a:pt x="2919" y="0"/>
                  <a:pt x="2919" y="0"/>
                  <a:pt x="2919" y="0"/>
                </a:cubicBezTo>
                <a:cubicBezTo>
                  <a:pt x="2927" y="0"/>
                  <a:pt x="2935" y="7"/>
                  <a:pt x="2935" y="16"/>
                </a:cubicBezTo>
                <a:cubicBezTo>
                  <a:pt x="2935" y="25"/>
                  <a:pt x="2927" y="32"/>
                  <a:pt x="2919" y="32"/>
                </a:cubicBez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42" name="Resim 41"/>
          <p:cNvPicPr>
            <a:picLocks noChangeAspect="1"/>
          </p:cNvPicPr>
          <p:nvPr/>
        </p:nvPicPr>
        <p:blipFill>
          <a:blip r:embed="rId4"/>
          <a:stretch>
            <a:fillRect/>
          </a:stretch>
        </p:blipFill>
        <p:spPr>
          <a:xfrm>
            <a:off x="2168944" y="2255902"/>
            <a:ext cx="1620000" cy="1620000"/>
          </a:xfrm>
          <a:prstGeom prst="rect">
            <a:avLst/>
          </a:prstGeom>
        </p:spPr>
      </p:pic>
      <p:pic>
        <p:nvPicPr>
          <p:cNvPr id="43" name="Resim 42"/>
          <p:cNvPicPr>
            <a:picLocks noChangeAspect="1"/>
          </p:cNvPicPr>
          <p:nvPr/>
        </p:nvPicPr>
        <p:blipFill>
          <a:blip r:embed="rId5"/>
          <a:stretch>
            <a:fillRect/>
          </a:stretch>
        </p:blipFill>
        <p:spPr>
          <a:xfrm>
            <a:off x="4238634" y="2260222"/>
            <a:ext cx="1628901" cy="1620000"/>
          </a:xfrm>
          <a:prstGeom prst="rect">
            <a:avLst/>
          </a:prstGeom>
        </p:spPr>
      </p:pic>
      <p:pic>
        <p:nvPicPr>
          <p:cNvPr id="44" name="Resim 43"/>
          <p:cNvPicPr>
            <a:picLocks noChangeAspect="1"/>
          </p:cNvPicPr>
          <p:nvPr/>
        </p:nvPicPr>
        <p:blipFill>
          <a:blip r:embed="rId6"/>
          <a:stretch>
            <a:fillRect/>
          </a:stretch>
        </p:blipFill>
        <p:spPr>
          <a:xfrm>
            <a:off x="6317225" y="2263807"/>
            <a:ext cx="1628901" cy="1620000"/>
          </a:xfrm>
          <a:prstGeom prst="rect">
            <a:avLst/>
          </a:prstGeom>
        </p:spPr>
      </p:pic>
      <p:pic>
        <p:nvPicPr>
          <p:cNvPr id="45" name="Resim 44"/>
          <p:cNvPicPr>
            <a:picLocks noChangeAspect="1"/>
          </p:cNvPicPr>
          <p:nvPr/>
        </p:nvPicPr>
        <p:blipFill>
          <a:blip r:embed="rId7"/>
          <a:stretch>
            <a:fillRect/>
          </a:stretch>
        </p:blipFill>
        <p:spPr>
          <a:xfrm>
            <a:off x="8405441" y="2263807"/>
            <a:ext cx="1628901" cy="1620000"/>
          </a:xfrm>
          <a:prstGeom prst="rect">
            <a:avLst/>
          </a:prstGeom>
        </p:spPr>
      </p:pic>
      <p:sp>
        <p:nvSpPr>
          <p:cNvPr id="46" name="Metin kutusu 45"/>
          <p:cNvSpPr txBox="1"/>
          <p:nvPr/>
        </p:nvSpPr>
        <p:spPr>
          <a:xfrm>
            <a:off x="2320943" y="4079258"/>
            <a:ext cx="1316002" cy="523220"/>
          </a:xfrm>
          <a:prstGeom prst="rect">
            <a:avLst/>
          </a:prstGeom>
          <a:noFill/>
        </p:spPr>
        <p:txBody>
          <a:bodyPr wrap="none" rtlCol="0">
            <a:spAutoFit/>
          </a:bodyPr>
          <a:lstStyle/>
          <a:p>
            <a:pPr algn="ctr"/>
            <a:r>
              <a:rPr lang="tr-TR" sz="1400" b="1" dirty="0">
                <a:solidFill>
                  <a:srgbClr val="E61F4F"/>
                </a:solidFill>
              </a:rPr>
              <a:t>İNTERNET VE</a:t>
            </a:r>
          </a:p>
          <a:p>
            <a:pPr algn="ctr"/>
            <a:r>
              <a:rPr lang="tr-TR" sz="1400" b="1" dirty="0">
                <a:solidFill>
                  <a:srgbClr val="E61F4F"/>
                </a:solidFill>
              </a:rPr>
              <a:t>SOSYAL MEDYA</a:t>
            </a:r>
          </a:p>
        </p:txBody>
      </p:sp>
      <p:sp>
        <p:nvSpPr>
          <p:cNvPr id="47" name="Metin kutusu 46"/>
          <p:cNvSpPr txBox="1"/>
          <p:nvPr/>
        </p:nvSpPr>
        <p:spPr>
          <a:xfrm>
            <a:off x="4575872" y="4078555"/>
            <a:ext cx="954428" cy="523220"/>
          </a:xfrm>
          <a:prstGeom prst="rect">
            <a:avLst/>
          </a:prstGeom>
          <a:noFill/>
        </p:spPr>
        <p:txBody>
          <a:bodyPr wrap="none" rtlCol="0">
            <a:spAutoFit/>
          </a:bodyPr>
          <a:lstStyle/>
          <a:p>
            <a:pPr algn="ctr"/>
            <a:r>
              <a:rPr lang="tr-TR" sz="1400" b="1" dirty="0">
                <a:solidFill>
                  <a:srgbClr val="231F20"/>
                </a:solidFill>
              </a:rPr>
              <a:t>TELEFON</a:t>
            </a:r>
          </a:p>
          <a:p>
            <a:pPr algn="ctr"/>
            <a:r>
              <a:rPr lang="tr-TR" sz="1400" b="1" dirty="0">
                <a:solidFill>
                  <a:srgbClr val="231F20"/>
                </a:solidFill>
              </a:rPr>
              <a:t>VE TABLET</a:t>
            </a:r>
          </a:p>
        </p:txBody>
      </p:sp>
      <p:sp>
        <p:nvSpPr>
          <p:cNvPr id="48" name="Metin kutusu 47"/>
          <p:cNvSpPr txBox="1"/>
          <p:nvPr/>
        </p:nvSpPr>
        <p:spPr>
          <a:xfrm>
            <a:off x="6622997" y="4078839"/>
            <a:ext cx="1130567" cy="523220"/>
          </a:xfrm>
          <a:prstGeom prst="rect">
            <a:avLst/>
          </a:prstGeom>
          <a:noFill/>
        </p:spPr>
        <p:txBody>
          <a:bodyPr wrap="none" rtlCol="0">
            <a:spAutoFit/>
          </a:bodyPr>
          <a:lstStyle/>
          <a:p>
            <a:pPr algn="ctr"/>
            <a:r>
              <a:rPr lang="tr-TR" sz="1400" b="1" dirty="0">
                <a:solidFill>
                  <a:srgbClr val="FAB529"/>
                </a:solidFill>
              </a:rPr>
              <a:t>OYUN</a:t>
            </a:r>
          </a:p>
          <a:p>
            <a:pPr algn="ctr"/>
            <a:r>
              <a:rPr lang="tr-TR" sz="1400" b="1" dirty="0">
                <a:solidFill>
                  <a:srgbClr val="FAB529"/>
                </a:solidFill>
              </a:rPr>
              <a:t>KONSOLLARI</a:t>
            </a:r>
          </a:p>
        </p:txBody>
      </p:sp>
      <p:sp>
        <p:nvSpPr>
          <p:cNvPr id="49" name="Metin kutusu 48"/>
          <p:cNvSpPr txBox="1"/>
          <p:nvPr/>
        </p:nvSpPr>
        <p:spPr>
          <a:xfrm>
            <a:off x="8604419" y="4078136"/>
            <a:ext cx="1316002" cy="523220"/>
          </a:xfrm>
          <a:prstGeom prst="rect">
            <a:avLst/>
          </a:prstGeom>
          <a:noFill/>
        </p:spPr>
        <p:txBody>
          <a:bodyPr wrap="none" rtlCol="0">
            <a:spAutoFit/>
          </a:bodyPr>
          <a:lstStyle/>
          <a:p>
            <a:pPr algn="ctr"/>
            <a:r>
              <a:rPr lang="tr-TR" sz="1400" b="1" dirty="0">
                <a:solidFill>
                  <a:srgbClr val="11A74F"/>
                </a:solidFill>
              </a:rPr>
              <a:t>BİLGİSAYAR</a:t>
            </a:r>
          </a:p>
          <a:p>
            <a:pPr algn="ctr"/>
            <a:r>
              <a:rPr lang="tr-TR" sz="1400" b="1" dirty="0">
                <a:solidFill>
                  <a:srgbClr val="11A74F"/>
                </a:solidFill>
              </a:rPr>
              <a:t>VE TELEVİZYON</a:t>
            </a:r>
          </a:p>
        </p:txBody>
      </p:sp>
    </p:spTree>
    <p:extLst>
      <p:ext uri="{BB962C8B-B14F-4D97-AF65-F5344CB8AC3E}">
        <p14:creationId xmlns:p14="http://schemas.microsoft.com/office/powerpoint/2010/main" val="356602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750"/>
                                        <p:tgtEl>
                                          <p:spTgt spid="41"/>
                                        </p:tgtEl>
                                      </p:cBhvr>
                                    </p:animEffect>
                                  </p:childTnLst>
                                </p:cTn>
                              </p:par>
                              <p:par>
                                <p:cTn id="17" presetID="22" presetClass="entr" presetSubtype="8"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par>
                          <p:cTn id="20" fill="hold">
                            <p:stCondLst>
                              <p:cond delay="1250"/>
                            </p:stCondLst>
                            <p:childTnLst>
                              <p:par>
                                <p:cTn id="21" presetID="53" presetClass="entr" presetSubtype="16"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p:cTn id="23" dur="250" fill="hold"/>
                                        <p:tgtEl>
                                          <p:spTgt spid="42"/>
                                        </p:tgtEl>
                                        <p:attrNameLst>
                                          <p:attrName>ppt_w</p:attrName>
                                        </p:attrNameLst>
                                      </p:cBhvr>
                                      <p:tavLst>
                                        <p:tav tm="0">
                                          <p:val>
                                            <p:fltVal val="0"/>
                                          </p:val>
                                        </p:tav>
                                        <p:tav tm="100000">
                                          <p:val>
                                            <p:strVal val="#ppt_w"/>
                                          </p:val>
                                        </p:tav>
                                      </p:tavLst>
                                    </p:anim>
                                    <p:anim calcmode="lin" valueType="num">
                                      <p:cBhvr>
                                        <p:cTn id="24" dur="250" fill="hold"/>
                                        <p:tgtEl>
                                          <p:spTgt spid="42"/>
                                        </p:tgtEl>
                                        <p:attrNameLst>
                                          <p:attrName>ppt_h</p:attrName>
                                        </p:attrNameLst>
                                      </p:cBhvr>
                                      <p:tavLst>
                                        <p:tav tm="0">
                                          <p:val>
                                            <p:fltVal val="0"/>
                                          </p:val>
                                        </p:tav>
                                        <p:tav tm="100000">
                                          <p:val>
                                            <p:strVal val="#ppt_h"/>
                                          </p:val>
                                        </p:tav>
                                      </p:tavLst>
                                    </p:anim>
                                    <p:animEffect transition="in" filter="fade">
                                      <p:cBhvr>
                                        <p:cTn id="25" dur="250"/>
                                        <p:tgtEl>
                                          <p:spTgt spid="42"/>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p:cTn id="29" dur="250" fill="hold"/>
                                        <p:tgtEl>
                                          <p:spTgt spid="43"/>
                                        </p:tgtEl>
                                        <p:attrNameLst>
                                          <p:attrName>ppt_w</p:attrName>
                                        </p:attrNameLst>
                                      </p:cBhvr>
                                      <p:tavLst>
                                        <p:tav tm="0">
                                          <p:val>
                                            <p:fltVal val="0"/>
                                          </p:val>
                                        </p:tav>
                                        <p:tav tm="100000">
                                          <p:val>
                                            <p:strVal val="#ppt_w"/>
                                          </p:val>
                                        </p:tav>
                                      </p:tavLst>
                                    </p:anim>
                                    <p:anim calcmode="lin" valueType="num">
                                      <p:cBhvr>
                                        <p:cTn id="30" dur="250" fill="hold"/>
                                        <p:tgtEl>
                                          <p:spTgt spid="43"/>
                                        </p:tgtEl>
                                        <p:attrNameLst>
                                          <p:attrName>ppt_h</p:attrName>
                                        </p:attrNameLst>
                                      </p:cBhvr>
                                      <p:tavLst>
                                        <p:tav tm="0">
                                          <p:val>
                                            <p:fltVal val="0"/>
                                          </p:val>
                                        </p:tav>
                                        <p:tav tm="100000">
                                          <p:val>
                                            <p:strVal val="#ppt_h"/>
                                          </p:val>
                                        </p:tav>
                                      </p:tavLst>
                                    </p:anim>
                                    <p:animEffect transition="in" filter="fade">
                                      <p:cBhvr>
                                        <p:cTn id="31" dur="250"/>
                                        <p:tgtEl>
                                          <p:spTgt spid="43"/>
                                        </p:tgtEl>
                                      </p:cBhvr>
                                    </p:animEffect>
                                  </p:childTnLst>
                                </p:cTn>
                              </p:par>
                            </p:childTnLst>
                          </p:cTn>
                        </p:par>
                        <p:par>
                          <p:cTn id="32" fill="hold">
                            <p:stCondLst>
                              <p:cond delay="1750"/>
                            </p:stCondLst>
                            <p:childTnLst>
                              <p:par>
                                <p:cTn id="33" presetID="53" presetClass="entr" presetSubtype="16"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250" fill="hold"/>
                                        <p:tgtEl>
                                          <p:spTgt spid="44"/>
                                        </p:tgtEl>
                                        <p:attrNameLst>
                                          <p:attrName>ppt_w</p:attrName>
                                        </p:attrNameLst>
                                      </p:cBhvr>
                                      <p:tavLst>
                                        <p:tav tm="0">
                                          <p:val>
                                            <p:fltVal val="0"/>
                                          </p:val>
                                        </p:tav>
                                        <p:tav tm="100000">
                                          <p:val>
                                            <p:strVal val="#ppt_w"/>
                                          </p:val>
                                        </p:tav>
                                      </p:tavLst>
                                    </p:anim>
                                    <p:anim calcmode="lin" valueType="num">
                                      <p:cBhvr>
                                        <p:cTn id="36" dur="250" fill="hold"/>
                                        <p:tgtEl>
                                          <p:spTgt spid="44"/>
                                        </p:tgtEl>
                                        <p:attrNameLst>
                                          <p:attrName>ppt_h</p:attrName>
                                        </p:attrNameLst>
                                      </p:cBhvr>
                                      <p:tavLst>
                                        <p:tav tm="0">
                                          <p:val>
                                            <p:fltVal val="0"/>
                                          </p:val>
                                        </p:tav>
                                        <p:tav tm="100000">
                                          <p:val>
                                            <p:strVal val="#ppt_h"/>
                                          </p:val>
                                        </p:tav>
                                      </p:tavLst>
                                    </p:anim>
                                    <p:animEffect transition="in" filter="fade">
                                      <p:cBhvr>
                                        <p:cTn id="37" dur="250"/>
                                        <p:tgtEl>
                                          <p:spTgt spid="44"/>
                                        </p:tgtEl>
                                      </p:cBhvr>
                                    </p:animEffect>
                                  </p:childTnLst>
                                </p:cTn>
                              </p:par>
                            </p:childTnLst>
                          </p:cTn>
                        </p:par>
                        <p:par>
                          <p:cTn id="38" fill="hold">
                            <p:stCondLst>
                              <p:cond delay="2000"/>
                            </p:stCondLst>
                            <p:childTnLst>
                              <p:par>
                                <p:cTn id="39" presetID="53" presetClass="entr" presetSubtype="16" fill="hold" nodeType="after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p:cTn id="41" dur="250" fill="hold"/>
                                        <p:tgtEl>
                                          <p:spTgt spid="45"/>
                                        </p:tgtEl>
                                        <p:attrNameLst>
                                          <p:attrName>ppt_w</p:attrName>
                                        </p:attrNameLst>
                                      </p:cBhvr>
                                      <p:tavLst>
                                        <p:tav tm="0">
                                          <p:val>
                                            <p:fltVal val="0"/>
                                          </p:val>
                                        </p:tav>
                                        <p:tav tm="100000">
                                          <p:val>
                                            <p:strVal val="#ppt_w"/>
                                          </p:val>
                                        </p:tav>
                                      </p:tavLst>
                                    </p:anim>
                                    <p:anim calcmode="lin" valueType="num">
                                      <p:cBhvr>
                                        <p:cTn id="42" dur="250" fill="hold"/>
                                        <p:tgtEl>
                                          <p:spTgt spid="45"/>
                                        </p:tgtEl>
                                        <p:attrNameLst>
                                          <p:attrName>ppt_h</p:attrName>
                                        </p:attrNameLst>
                                      </p:cBhvr>
                                      <p:tavLst>
                                        <p:tav tm="0">
                                          <p:val>
                                            <p:fltVal val="0"/>
                                          </p:val>
                                        </p:tav>
                                        <p:tav tm="100000">
                                          <p:val>
                                            <p:strVal val="#ppt_h"/>
                                          </p:val>
                                        </p:tav>
                                      </p:tavLst>
                                    </p:anim>
                                    <p:animEffect transition="in" filter="fade">
                                      <p:cBhvr>
                                        <p:cTn id="43" dur="250"/>
                                        <p:tgtEl>
                                          <p:spTgt spid="45"/>
                                        </p:tgtEl>
                                      </p:cBhvr>
                                    </p:animEffect>
                                  </p:childTnLst>
                                </p:cTn>
                              </p:par>
                            </p:childTnLst>
                          </p:cTn>
                        </p:par>
                        <p:par>
                          <p:cTn id="44" fill="hold">
                            <p:stCondLst>
                              <p:cond delay="2250"/>
                            </p:stCondLst>
                            <p:childTnLst>
                              <p:par>
                                <p:cTn id="45" presetID="10" presetClass="entr" presetSubtype="0" fill="hold" grpId="0"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250"/>
                                        <p:tgtEl>
                                          <p:spTgt spid="46"/>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250"/>
                                        <p:tgtEl>
                                          <p:spTgt spid="47"/>
                                        </p:tgtEl>
                                      </p:cBhvr>
                                    </p:animEffect>
                                  </p:childTnLst>
                                </p:cTn>
                              </p:par>
                            </p:childTnLst>
                          </p:cTn>
                        </p:par>
                        <p:par>
                          <p:cTn id="52" fill="hold">
                            <p:stCondLst>
                              <p:cond delay="2750"/>
                            </p:stCondLst>
                            <p:childTnLst>
                              <p:par>
                                <p:cTn id="53" presetID="10" presetClass="entr" presetSubtype="0" fill="hold" grpId="0" nodeType="after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250"/>
                                        <p:tgtEl>
                                          <p:spTgt spid="48"/>
                                        </p:tgtEl>
                                      </p:cBhvr>
                                    </p:animEffect>
                                  </p:childTnLst>
                                </p:cTn>
                              </p:par>
                            </p:childTnLst>
                          </p:cTn>
                        </p:par>
                        <p:par>
                          <p:cTn id="56" fill="hold">
                            <p:stCondLst>
                              <p:cond delay="3000"/>
                            </p:stCondLst>
                            <p:childTnLst>
                              <p:par>
                                <p:cTn id="57" presetID="10" presetClass="entr" presetSubtype="0" fill="hold" grpId="0" nodeType="after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41" grpId="0" animBg="1"/>
      <p:bldP spid="46" grpId="0"/>
      <p:bldP spid="47" grpId="0"/>
      <p:bldP spid="48" grpId="0"/>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268765" y="412671"/>
            <a:ext cx="11329677" cy="923330"/>
          </a:xfrm>
          <a:prstGeom prst="rect">
            <a:avLst/>
          </a:prstGeom>
          <a:noFill/>
        </p:spPr>
        <p:txBody>
          <a:bodyPr wrap="square" rtlCol="0">
            <a:spAutoFit/>
          </a:bodyPr>
          <a:lstStyle/>
          <a:p>
            <a:r>
              <a:rPr lang="tr-TR" sz="5400" b="1" dirty="0"/>
              <a:t>Sosyal medya bağımlılık yapar  mı?</a:t>
            </a:r>
          </a:p>
        </p:txBody>
      </p:sp>
      <p:grpSp>
        <p:nvGrpSpPr>
          <p:cNvPr id="32" name="Grup 31"/>
          <p:cNvGrpSpPr/>
          <p:nvPr/>
        </p:nvGrpSpPr>
        <p:grpSpPr>
          <a:xfrm>
            <a:off x="554927" y="2396325"/>
            <a:ext cx="6550548" cy="369332"/>
            <a:chOff x="554927" y="2447025"/>
            <a:chExt cx="6550548" cy="369332"/>
          </a:xfrm>
        </p:grpSpPr>
        <p:sp>
          <p:nvSpPr>
            <p:cNvPr id="33" name="Dikdörtgen 32"/>
            <p:cNvSpPr/>
            <p:nvPr/>
          </p:nvSpPr>
          <p:spPr>
            <a:xfrm>
              <a:off x="746177" y="2447025"/>
              <a:ext cx="6359298" cy="369332"/>
            </a:xfrm>
            <a:prstGeom prst="rect">
              <a:avLst/>
            </a:prstGeom>
          </p:spPr>
          <p:txBody>
            <a:bodyPr wrap="square">
              <a:spAutoFit/>
            </a:bodyPr>
            <a:lstStyle/>
            <a:p>
              <a:r>
                <a:rPr lang="tr-TR" dirty="0">
                  <a:solidFill>
                    <a:srgbClr val="575757"/>
                  </a:solidFill>
                </a:rPr>
                <a:t>Canınız sıkılınca aklınıza gelen ilk seçenekse,</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grpSp>
        <p:nvGrpSpPr>
          <p:cNvPr id="25" name="Grup 24"/>
          <p:cNvGrpSpPr/>
          <p:nvPr/>
        </p:nvGrpSpPr>
        <p:grpSpPr>
          <a:xfrm>
            <a:off x="554927" y="2805227"/>
            <a:ext cx="6550548" cy="369332"/>
            <a:chOff x="554927" y="2447025"/>
            <a:chExt cx="6550548" cy="369332"/>
          </a:xfrm>
        </p:grpSpPr>
        <p:sp>
          <p:nvSpPr>
            <p:cNvPr id="41" name="Dikdörtgen 40"/>
            <p:cNvSpPr/>
            <p:nvPr/>
          </p:nvSpPr>
          <p:spPr>
            <a:xfrm>
              <a:off x="746177" y="2447025"/>
              <a:ext cx="6359298" cy="369332"/>
            </a:xfrm>
            <a:prstGeom prst="rect">
              <a:avLst/>
            </a:prstGeom>
          </p:spPr>
          <p:txBody>
            <a:bodyPr wrap="square">
              <a:spAutoFit/>
            </a:bodyPr>
            <a:lstStyle/>
            <a:p>
              <a:r>
                <a:rPr lang="tr-TR" dirty="0">
                  <a:solidFill>
                    <a:srgbClr val="575757"/>
                  </a:solidFill>
                </a:rPr>
                <a:t>Gerçek hayatınızın önüne geçiyorsa,</a:t>
              </a:r>
            </a:p>
          </p:txBody>
        </p:sp>
        <p:pic>
          <p:nvPicPr>
            <p:cNvPr id="42" name="Resim 41"/>
            <p:cNvPicPr>
              <a:picLocks noChangeAspect="1"/>
            </p:cNvPicPr>
            <p:nvPr/>
          </p:nvPicPr>
          <p:blipFill>
            <a:blip r:embed="rId3"/>
            <a:stretch>
              <a:fillRect/>
            </a:stretch>
          </p:blipFill>
          <p:spPr>
            <a:xfrm>
              <a:off x="554927" y="2549458"/>
              <a:ext cx="191250" cy="180000"/>
            </a:xfrm>
            <a:prstGeom prst="rect">
              <a:avLst/>
            </a:prstGeom>
          </p:spPr>
        </p:pic>
      </p:grpSp>
      <p:grpSp>
        <p:nvGrpSpPr>
          <p:cNvPr id="43" name="Grup 42"/>
          <p:cNvGrpSpPr/>
          <p:nvPr/>
        </p:nvGrpSpPr>
        <p:grpSpPr>
          <a:xfrm>
            <a:off x="554927" y="3196091"/>
            <a:ext cx="6844162" cy="369332"/>
            <a:chOff x="554927" y="2447025"/>
            <a:chExt cx="6844162" cy="369332"/>
          </a:xfrm>
        </p:grpSpPr>
        <p:sp>
          <p:nvSpPr>
            <p:cNvPr id="44" name="Dikdörtgen 43"/>
            <p:cNvSpPr/>
            <p:nvPr/>
          </p:nvSpPr>
          <p:spPr>
            <a:xfrm>
              <a:off x="746176" y="2447025"/>
              <a:ext cx="6652913" cy="369332"/>
            </a:xfrm>
            <a:prstGeom prst="rect">
              <a:avLst/>
            </a:prstGeom>
          </p:spPr>
          <p:txBody>
            <a:bodyPr wrap="square">
              <a:spAutoFit/>
            </a:bodyPr>
            <a:lstStyle/>
            <a:p>
              <a:r>
                <a:rPr lang="tr-TR" dirty="0">
                  <a:solidFill>
                    <a:srgbClr val="575757"/>
                  </a:solidFill>
                </a:rPr>
                <a:t>Günlük hayatınızın ve sorumluluklarınızın aksamasına sebep oluyorsa,</a:t>
              </a:r>
            </a:p>
          </p:txBody>
        </p:sp>
        <p:pic>
          <p:nvPicPr>
            <p:cNvPr id="45" name="Resim 44"/>
            <p:cNvPicPr>
              <a:picLocks noChangeAspect="1"/>
            </p:cNvPicPr>
            <p:nvPr/>
          </p:nvPicPr>
          <p:blipFill>
            <a:blip r:embed="rId3"/>
            <a:stretch>
              <a:fillRect/>
            </a:stretch>
          </p:blipFill>
          <p:spPr>
            <a:xfrm>
              <a:off x="554927" y="2549458"/>
              <a:ext cx="191250" cy="180000"/>
            </a:xfrm>
            <a:prstGeom prst="rect">
              <a:avLst/>
            </a:prstGeom>
          </p:spPr>
        </p:pic>
      </p:grpSp>
      <p:grpSp>
        <p:nvGrpSpPr>
          <p:cNvPr id="46" name="Grup 45"/>
          <p:cNvGrpSpPr/>
          <p:nvPr/>
        </p:nvGrpSpPr>
        <p:grpSpPr>
          <a:xfrm>
            <a:off x="554927" y="3561805"/>
            <a:ext cx="6844162" cy="369332"/>
            <a:chOff x="554927" y="2447025"/>
            <a:chExt cx="6844162" cy="369332"/>
          </a:xfrm>
        </p:grpSpPr>
        <p:sp>
          <p:nvSpPr>
            <p:cNvPr id="47" name="Dikdörtgen 46"/>
            <p:cNvSpPr/>
            <p:nvPr/>
          </p:nvSpPr>
          <p:spPr>
            <a:xfrm>
              <a:off x="746176" y="2447025"/>
              <a:ext cx="6652913" cy="369332"/>
            </a:xfrm>
            <a:prstGeom prst="rect">
              <a:avLst/>
            </a:prstGeom>
          </p:spPr>
          <p:txBody>
            <a:bodyPr wrap="square">
              <a:spAutoFit/>
            </a:bodyPr>
            <a:lstStyle/>
            <a:p>
              <a:r>
                <a:rPr lang="tr-TR" dirty="0">
                  <a:solidFill>
                    <a:srgbClr val="575757"/>
                  </a:solidFill>
                </a:rPr>
                <a:t>Gerçek arkadaşlıkların yerini sanal arkadaşlıklar ve takipçiler alıyorsa,</a:t>
              </a:r>
            </a:p>
          </p:txBody>
        </p:sp>
        <p:pic>
          <p:nvPicPr>
            <p:cNvPr id="48" name="Resim 47"/>
            <p:cNvPicPr>
              <a:picLocks noChangeAspect="1"/>
            </p:cNvPicPr>
            <p:nvPr/>
          </p:nvPicPr>
          <p:blipFill>
            <a:blip r:embed="rId3"/>
            <a:stretch>
              <a:fillRect/>
            </a:stretch>
          </p:blipFill>
          <p:spPr>
            <a:xfrm>
              <a:off x="554927" y="2549458"/>
              <a:ext cx="191250" cy="180000"/>
            </a:xfrm>
            <a:prstGeom prst="rect">
              <a:avLst/>
            </a:prstGeom>
          </p:spPr>
        </p:pic>
      </p:grpSp>
      <p:grpSp>
        <p:nvGrpSpPr>
          <p:cNvPr id="49" name="Grup 48"/>
          <p:cNvGrpSpPr/>
          <p:nvPr/>
        </p:nvGrpSpPr>
        <p:grpSpPr>
          <a:xfrm>
            <a:off x="554927" y="3921917"/>
            <a:ext cx="6844162" cy="369332"/>
            <a:chOff x="554927" y="2447025"/>
            <a:chExt cx="6844162" cy="369332"/>
          </a:xfrm>
        </p:grpSpPr>
        <p:sp>
          <p:nvSpPr>
            <p:cNvPr id="50" name="Dikdörtgen 49"/>
            <p:cNvSpPr/>
            <p:nvPr/>
          </p:nvSpPr>
          <p:spPr>
            <a:xfrm>
              <a:off x="746176" y="2447025"/>
              <a:ext cx="6652913" cy="369332"/>
            </a:xfrm>
            <a:prstGeom prst="rect">
              <a:avLst/>
            </a:prstGeom>
          </p:spPr>
          <p:txBody>
            <a:bodyPr wrap="square">
              <a:spAutoFit/>
            </a:bodyPr>
            <a:lstStyle/>
            <a:p>
              <a:r>
                <a:rPr lang="tr-TR" dirty="0">
                  <a:solidFill>
                    <a:srgbClr val="575757"/>
                  </a:solidFill>
                </a:rPr>
                <a:t>Aşırı zaman alıyor ve ulaşılamadığında huzursuzluk oluşturuyorsa,</a:t>
              </a:r>
            </a:p>
          </p:txBody>
        </p:sp>
        <p:pic>
          <p:nvPicPr>
            <p:cNvPr id="51" name="Resim 50"/>
            <p:cNvPicPr>
              <a:picLocks noChangeAspect="1"/>
            </p:cNvPicPr>
            <p:nvPr/>
          </p:nvPicPr>
          <p:blipFill>
            <a:blip r:embed="rId3"/>
            <a:stretch>
              <a:fillRect/>
            </a:stretch>
          </p:blipFill>
          <p:spPr>
            <a:xfrm>
              <a:off x="554927" y="2549458"/>
              <a:ext cx="191250" cy="180000"/>
            </a:xfrm>
            <a:prstGeom prst="rect">
              <a:avLst/>
            </a:prstGeom>
          </p:spPr>
        </p:pic>
      </p:grpSp>
      <p:grpSp>
        <p:nvGrpSpPr>
          <p:cNvPr id="52" name="Grup 51"/>
          <p:cNvGrpSpPr/>
          <p:nvPr/>
        </p:nvGrpSpPr>
        <p:grpSpPr>
          <a:xfrm>
            <a:off x="554927" y="4304007"/>
            <a:ext cx="6844162" cy="646331"/>
            <a:chOff x="554927" y="2447025"/>
            <a:chExt cx="6844162" cy="646331"/>
          </a:xfrm>
        </p:grpSpPr>
        <p:sp>
          <p:nvSpPr>
            <p:cNvPr id="53" name="Dikdörtgen 52"/>
            <p:cNvSpPr/>
            <p:nvPr/>
          </p:nvSpPr>
          <p:spPr>
            <a:xfrm>
              <a:off x="746176" y="2447025"/>
              <a:ext cx="6652913" cy="646331"/>
            </a:xfrm>
            <a:prstGeom prst="rect">
              <a:avLst/>
            </a:prstGeom>
          </p:spPr>
          <p:txBody>
            <a:bodyPr wrap="square">
              <a:spAutoFit/>
            </a:bodyPr>
            <a:lstStyle/>
            <a:p>
              <a:r>
                <a:rPr lang="tr-TR" dirty="0">
                  <a:solidFill>
                    <a:srgbClr val="575757"/>
                  </a:solidFill>
                </a:rPr>
                <a:t>Sürekli bir şeyler paylaşma ihtiyacı duyuyorsanız, </a:t>
              </a:r>
            </a:p>
            <a:p>
              <a:r>
                <a:rPr lang="tr-TR" b="1" dirty="0">
                  <a:solidFill>
                    <a:srgbClr val="575757"/>
                  </a:solidFill>
                </a:rPr>
                <a:t>sosyal medya bağımlısı</a:t>
              </a:r>
              <a:r>
                <a:rPr lang="tr-TR" dirty="0">
                  <a:solidFill>
                    <a:srgbClr val="575757"/>
                  </a:solidFill>
                </a:rPr>
                <a:t> olduğunuzdan söz edilebilir.</a:t>
              </a:r>
            </a:p>
          </p:txBody>
        </p:sp>
        <p:pic>
          <p:nvPicPr>
            <p:cNvPr id="54" name="Resim 53"/>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264090" y="1485582"/>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555784" y="1804776"/>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6576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ppt_x"/>
                                          </p:val>
                                        </p:tav>
                                        <p:tav tm="100000">
                                          <p:val>
                                            <p:strVal val="#ppt_x"/>
                                          </p:val>
                                        </p:tav>
                                      </p:tavLst>
                                    </p:anim>
                                    <p:anim calcmode="lin" valueType="num">
                                      <p:cBhvr additive="base">
                                        <p:cTn id="30" dur="500" fill="hold"/>
                                        <p:tgtEl>
                                          <p:spTgt spid="3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500" fill="hold"/>
                                        <p:tgtEl>
                                          <p:spTgt spid="49"/>
                                        </p:tgtEl>
                                        <p:attrNameLst>
                                          <p:attrName>ppt_x</p:attrName>
                                        </p:attrNameLst>
                                      </p:cBhvr>
                                      <p:tavLst>
                                        <p:tav tm="0">
                                          <p:val>
                                            <p:strVal val="#ppt_x"/>
                                          </p:val>
                                        </p:tav>
                                        <p:tav tm="100000">
                                          <p:val>
                                            <p:strVal val="#ppt_x"/>
                                          </p:val>
                                        </p:tav>
                                      </p:tavLst>
                                    </p:anim>
                                    <p:anim calcmode="lin" valueType="num">
                                      <p:cBhvr additive="base">
                                        <p:cTn id="42" dur="500" fill="hold"/>
                                        <p:tgtEl>
                                          <p:spTgt spid="4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2"/>
                                        </p:tgtEl>
                                        <p:attrNameLst>
                                          <p:attrName>style.visibility</p:attrName>
                                        </p:attrNameLst>
                                      </p:cBhvr>
                                      <p:to>
                                        <p:strVal val="visible"/>
                                      </p:to>
                                    </p:set>
                                    <p:anim calcmode="lin" valueType="num">
                                      <p:cBhvr additive="base">
                                        <p:cTn id="45" dur="500" fill="hold"/>
                                        <p:tgtEl>
                                          <p:spTgt spid="52"/>
                                        </p:tgtEl>
                                        <p:attrNameLst>
                                          <p:attrName>ppt_x</p:attrName>
                                        </p:attrNameLst>
                                      </p:cBhvr>
                                      <p:tavLst>
                                        <p:tav tm="0">
                                          <p:val>
                                            <p:strVal val="#ppt_x"/>
                                          </p:val>
                                        </p:tav>
                                        <p:tav tm="100000">
                                          <p:val>
                                            <p:strVal val="#ppt_x"/>
                                          </p:val>
                                        </p:tav>
                                      </p:tavLst>
                                    </p:anim>
                                    <p:anim calcmode="lin" valueType="num">
                                      <p:cBhvr additive="base">
                                        <p:cTn id="4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407571" cy="1015663"/>
          </a:xfrm>
          <a:prstGeom prst="rect">
            <a:avLst/>
          </a:prstGeom>
          <a:noFill/>
        </p:spPr>
        <p:txBody>
          <a:bodyPr wrap="none" rtlCol="0">
            <a:spAutoFit/>
          </a:bodyPr>
          <a:lstStyle/>
          <a:p>
            <a:r>
              <a:rPr lang="tr-TR" sz="6000" b="1" dirty="0"/>
              <a:t>Peki ya oyunlar?</a:t>
            </a:r>
          </a:p>
        </p:txBody>
      </p:sp>
      <p:grpSp>
        <p:nvGrpSpPr>
          <p:cNvPr id="32" name="Grup 31"/>
          <p:cNvGrpSpPr/>
          <p:nvPr/>
        </p:nvGrpSpPr>
        <p:grpSpPr>
          <a:xfrm>
            <a:off x="554927" y="1536631"/>
            <a:ext cx="6550548" cy="369332"/>
            <a:chOff x="554927" y="2447025"/>
            <a:chExt cx="6550548" cy="369332"/>
          </a:xfrm>
        </p:grpSpPr>
        <p:sp>
          <p:nvSpPr>
            <p:cNvPr id="33" name="Dikdörtgen 32"/>
            <p:cNvSpPr/>
            <p:nvPr/>
          </p:nvSpPr>
          <p:spPr>
            <a:xfrm>
              <a:off x="746177" y="2447025"/>
              <a:ext cx="6359298" cy="369332"/>
            </a:xfrm>
            <a:prstGeom prst="rect">
              <a:avLst/>
            </a:prstGeom>
          </p:spPr>
          <p:txBody>
            <a:bodyPr wrap="square">
              <a:spAutoFit/>
            </a:bodyPr>
            <a:lstStyle/>
            <a:p>
              <a:r>
                <a:rPr lang="tr-TR" dirty="0"/>
                <a:t>Giderek oyun başında daha fazla zaman geçiriyorsanız,</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grpSp>
        <p:nvGrpSpPr>
          <p:cNvPr id="25" name="Grup 24"/>
          <p:cNvGrpSpPr/>
          <p:nvPr/>
        </p:nvGrpSpPr>
        <p:grpSpPr>
          <a:xfrm>
            <a:off x="554927" y="1945533"/>
            <a:ext cx="6550548" cy="646331"/>
            <a:chOff x="554927" y="2447025"/>
            <a:chExt cx="6550548" cy="646331"/>
          </a:xfrm>
        </p:grpSpPr>
        <p:sp>
          <p:nvSpPr>
            <p:cNvPr id="41" name="Dikdörtgen 40"/>
            <p:cNvSpPr/>
            <p:nvPr/>
          </p:nvSpPr>
          <p:spPr>
            <a:xfrm>
              <a:off x="746177" y="2447025"/>
              <a:ext cx="6359298" cy="646331"/>
            </a:xfrm>
            <a:prstGeom prst="rect">
              <a:avLst/>
            </a:prstGeom>
          </p:spPr>
          <p:txBody>
            <a:bodyPr wrap="square">
              <a:spAutoFit/>
            </a:bodyPr>
            <a:lstStyle/>
            <a:p>
              <a:r>
                <a:rPr lang="tr-TR" dirty="0"/>
                <a:t>Aile ya da arkadaşlarla birlikte vakit geçirmek yerine </a:t>
              </a:r>
            </a:p>
            <a:p>
              <a:r>
                <a:rPr lang="tr-TR" dirty="0"/>
                <a:t>oyun oynamayı tercih ediyorsanız,</a:t>
              </a:r>
            </a:p>
          </p:txBody>
        </p:sp>
        <p:pic>
          <p:nvPicPr>
            <p:cNvPr id="42" name="Resim 41"/>
            <p:cNvPicPr>
              <a:picLocks noChangeAspect="1"/>
            </p:cNvPicPr>
            <p:nvPr/>
          </p:nvPicPr>
          <p:blipFill>
            <a:blip r:embed="rId3"/>
            <a:stretch>
              <a:fillRect/>
            </a:stretch>
          </p:blipFill>
          <p:spPr>
            <a:xfrm>
              <a:off x="554927" y="2549458"/>
              <a:ext cx="191250" cy="180000"/>
            </a:xfrm>
            <a:prstGeom prst="rect">
              <a:avLst/>
            </a:prstGeom>
          </p:spPr>
        </p:pic>
      </p:grpSp>
      <p:grpSp>
        <p:nvGrpSpPr>
          <p:cNvPr id="43" name="Grup 42"/>
          <p:cNvGrpSpPr/>
          <p:nvPr/>
        </p:nvGrpSpPr>
        <p:grpSpPr>
          <a:xfrm>
            <a:off x="554927" y="2573187"/>
            <a:ext cx="6844162" cy="646331"/>
            <a:chOff x="554927" y="2447025"/>
            <a:chExt cx="6844162" cy="646331"/>
          </a:xfrm>
        </p:grpSpPr>
        <p:sp>
          <p:nvSpPr>
            <p:cNvPr id="44" name="Dikdörtgen 43"/>
            <p:cNvSpPr/>
            <p:nvPr/>
          </p:nvSpPr>
          <p:spPr>
            <a:xfrm>
              <a:off x="746176" y="2447025"/>
              <a:ext cx="6652913" cy="646331"/>
            </a:xfrm>
            <a:prstGeom prst="rect">
              <a:avLst/>
            </a:prstGeom>
          </p:spPr>
          <p:txBody>
            <a:bodyPr wrap="square">
              <a:spAutoFit/>
            </a:bodyPr>
            <a:lstStyle/>
            <a:p>
              <a:r>
                <a:rPr lang="tr-TR" dirty="0"/>
                <a:t>Oyunlarda alınan başarı ve ilerlemeleri gerçek hayattaki </a:t>
              </a:r>
            </a:p>
            <a:p>
              <a:r>
                <a:rPr lang="tr-TR" dirty="0"/>
                <a:t>başarılardan daha çok önemsemeye başladıysanız,</a:t>
              </a:r>
            </a:p>
          </p:txBody>
        </p:sp>
        <p:pic>
          <p:nvPicPr>
            <p:cNvPr id="45" name="Resim 44"/>
            <p:cNvPicPr>
              <a:picLocks noChangeAspect="1"/>
            </p:cNvPicPr>
            <p:nvPr/>
          </p:nvPicPr>
          <p:blipFill>
            <a:blip r:embed="rId3"/>
            <a:stretch>
              <a:fillRect/>
            </a:stretch>
          </p:blipFill>
          <p:spPr>
            <a:xfrm>
              <a:off x="554927" y="2549458"/>
              <a:ext cx="191250" cy="180000"/>
            </a:xfrm>
            <a:prstGeom prst="rect">
              <a:avLst/>
            </a:prstGeom>
          </p:spPr>
        </p:pic>
      </p:grpSp>
      <p:grpSp>
        <p:nvGrpSpPr>
          <p:cNvPr id="46" name="Grup 45"/>
          <p:cNvGrpSpPr/>
          <p:nvPr/>
        </p:nvGrpSpPr>
        <p:grpSpPr>
          <a:xfrm>
            <a:off x="554927" y="3200077"/>
            <a:ext cx="6844162" cy="646331"/>
            <a:chOff x="554927" y="2447025"/>
            <a:chExt cx="6844162" cy="646331"/>
          </a:xfrm>
        </p:grpSpPr>
        <p:sp>
          <p:nvSpPr>
            <p:cNvPr id="47" name="Dikdörtgen 46"/>
            <p:cNvSpPr/>
            <p:nvPr/>
          </p:nvSpPr>
          <p:spPr>
            <a:xfrm>
              <a:off x="746176" y="2447025"/>
              <a:ext cx="6652913" cy="646331"/>
            </a:xfrm>
            <a:prstGeom prst="rect">
              <a:avLst/>
            </a:prstGeom>
          </p:spPr>
          <p:txBody>
            <a:bodyPr wrap="square">
              <a:spAutoFit/>
            </a:bodyPr>
            <a:lstStyle/>
            <a:p>
              <a:r>
                <a:rPr lang="tr-TR" dirty="0"/>
                <a:t>Ailenizden uzaklaşıyor, oyun başında geçirilen süreyle ilgili</a:t>
              </a:r>
            </a:p>
            <a:p>
              <a:r>
                <a:rPr lang="tr-TR" dirty="0"/>
                <a:t>tartışmalar yaşıyorsanız,</a:t>
              </a:r>
            </a:p>
          </p:txBody>
        </p:sp>
        <p:pic>
          <p:nvPicPr>
            <p:cNvPr id="48" name="Resim 47"/>
            <p:cNvPicPr>
              <a:picLocks noChangeAspect="1"/>
            </p:cNvPicPr>
            <p:nvPr/>
          </p:nvPicPr>
          <p:blipFill>
            <a:blip r:embed="rId3"/>
            <a:stretch>
              <a:fillRect/>
            </a:stretch>
          </p:blipFill>
          <p:spPr>
            <a:xfrm>
              <a:off x="554927" y="2549458"/>
              <a:ext cx="191250" cy="180000"/>
            </a:xfrm>
            <a:prstGeom prst="rect">
              <a:avLst/>
            </a:prstGeom>
          </p:spPr>
        </p:pic>
      </p:grpSp>
      <p:grpSp>
        <p:nvGrpSpPr>
          <p:cNvPr id="49" name="Grup 48"/>
          <p:cNvGrpSpPr/>
          <p:nvPr/>
        </p:nvGrpSpPr>
        <p:grpSpPr>
          <a:xfrm>
            <a:off x="554927" y="3846408"/>
            <a:ext cx="6844162" cy="1200329"/>
            <a:chOff x="554927" y="2447025"/>
            <a:chExt cx="6844162" cy="1200329"/>
          </a:xfrm>
        </p:grpSpPr>
        <p:sp>
          <p:nvSpPr>
            <p:cNvPr id="50" name="Dikdörtgen 49"/>
            <p:cNvSpPr/>
            <p:nvPr/>
          </p:nvSpPr>
          <p:spPr>
            <a:xfrm>
              <a:off x="746176" y="2447025"/>
              <a:ext cx="6652913" cy="1200329"/>
            </a:xfrm>
            <a:prstGeom prst="rect">
              <a:avLst/>
            </a:prstGeom>
          </p:spPr>
          <p:txBody>
            <a:bodyPr wrap="square">
              <a:spAutoFit/>
            </a:bodyPr>
            <a:lstStyle/>
            <a:p>
              <a:r>
                <a:rPr lang="tr-TR" dirty="0"/>
                <a:t>Oyun başında geçirilen fazla süre sonucu notlarınız kötüleşmiş, devamsızlık sorunlarınız başlamış, arkadaşlık ilişkileriniz bozulmuş, uykusuz kalmaya başlamışsanız; </a:t>
              </a:r>
              <a:r>
                <a:rPr lang="tr-TR" b="1" dirty="0"/>
                <a:t>oyun bağımlısı </a:t>
              </a:r>
              <a:r>
                <a:rPr lang="tr-TR" dirty="0"/>
                <a:t>olduğunuzdan söz edilebilir.</a:t>
              </a:r>
            </a:p>
          </p:txBody>
        </p:sp>
        <p:pic>
          <p:nvPicPr>
            <p:cNvPr id="51" name="Resim 50"/>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122635"/>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1443107"/>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85652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50"/>
                                        <p:tgtEl>
                                          <p:spTgt spid="32"/>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250"/>
                                        <p:tgtEl>
                                          <p:spTgt spid="43"/>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250"/>
                                        <p:tgtEl>
                                          <p:spTgt spid="4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250"/>
                                        <p:tgtEl>
                                          <p:spTgt spid="49"/>
                                        </p:tgtEl>
                                      </p:cBhvr>
                                    </p:animEffect>
                                  </p:childTnLst>
                                </p:cTn>
                              </p:par>
                            </p:childTnLst>
                          </p:cTn>
                        </p:par>
                        <p:par>
                          <p:cTn id="33" fill="hold">
                            <p:stCondLst>
                              <p:cond delay="1750"/>
                            </p:stCondLst>
                            <p:childTnLst>
                              <p:par>
                                <p:cTn id="34" presetID="10" presetClass="entr" presetSubtype="0" fill="hold" grpId="0"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250"/>
                                        <p:tgtEl>
                                          <p:spTgt spid="55"/>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8392"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856381" cy="1015663"/>
          </a:xfrm>
          <a:prstGeom prst="rect">
            <a:avLst/>
          </a:prstGeom>
          <a:noFill/>
        </p:spPr>
        <p:txBody>
          <a:bodyPr wrap="none" rtlCol="0">
            <a:spAutoFit/>
          </a:bodyPr>
          <a:lstStyle/>
          <a:p>
            <a:r>
              <a:rPr lang="tr-TR" sz="6000" b="1" dirty="0"/>
              <a:t>Kurtulmak İçin Öneriler:</a:t>
            </a:r>
          </a:p>
        </p:txBody>
      </p:sp>
      <p:sp>
        <p:nvSpPr>
          <p:cNvPr id="19" name="Oval 5"/>
          <p:cNvSpPr>
            <a:spLocks noChangeArrowheads="1"/>
          </p:cNvSpPr>
          <p:nvPr/>
        </p:nvSpPr>
        <p:spPr bwMode="auto">
          <a:xfrm>
            <a:off x="8156838" y="1874154"/>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 name="Oval 6"/>
          <p:cNvSpPr>
            <a:spLocks noChangeArrowheads="1"/>
          </p:cNvSpPr>
          <p:nvPr/>
        </p:nvSpPr>
        <p:spPr bwMode="auto">
          <a:xfrm flipH="1">
            <a:off x="8477309" y="2194626"/>
            <a:ext cx="2470075" cy="2471302"/>
          </a:xfrm>
          <a:prstGeom prst="ellipse">
            <a:avLst/>
          </a:prstGeom>
          <a:blipFill dpi="0" rotWithShape="1">
            <a:blip r:embed="rId3"/>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2" name="Grup 1"/>
          <p:cNvGrpSpPr/>
          <p:nvPr/>
        </p:nvGrpSpPr>
        <p:grpSpPr>
          <a:xfrm>
            <a:off x="554927" y="2047206"/>
            <a:ext cx="4497747" cy="369332"/>
            <a:chOff x="554927" y="2047206"/>
            <a:chExt cx="4497747" cy="369332"/>
          </a:xfrm>
        </p:grpSpPr>
        <p:sp>
          <p:nvSpPr>
            <p:cNvPr id="33" name="Dikdörtgen 32"/>
            <p:cNvSpPr/>
            <p:nvPr/>
          </p:nvSpPr>
          <p:spPr>
            <a:xfrm>
              <a:off x="746177" y="2047206"/>
              <a:ext cx="4306497" cy="369332"/>
            </a:xfrm>
            <a:prstGeom prst="rect">
              <a:avLst/>
            </a:prstGeom>
          </p:spPr>
          <p:txBody>
            <a:bodyPr wrap="square">
              <a:spAutoFit/>
            </a:bodyPr>
            <a:lstStyle/>
            <a:p>
              <a:r>
                <a:rPr lang="tr-TR" dirty="0">
                  <a:solidFill>
                    <a:srgbClr val="575757"/>
                  </a:solidFill>
                </a:rPr>
                <a:t>Yavaş yavaş ama kararlı olarak azaltın.</a:t>
              </a:r>
            </a:p>
          </p:txBody>
        </p:sp>
        <p:pic>
          <p:nvPicPr>
            <p:cNvPr id="21" name="Resim 20"/>
            <p:cNvPicPr>
              <a:picLocks noChangeAspect="1"/>
            </p:cNvPicPr>
            <p:nvPr/>
          </p:nvPicPr>
          <p:blipFill>
            <a:blip r:embed="rId4"/>
            <a:stretch>
              <a:fillRect/>
            </a:stretch>
          </p:blipFill>
          <p:spPr>
            <a:xfrm>
              <a:off x="554927" y="2141872"/>
              <a:ext cx="191250" cy="180000"/>
            </a:xfrm>
            <a:prstGeom prst="rect">
              <a:avLst/>
            </a:prstGeom>
          </p:spPr>
        </p:pic>
      </p:grpSp>
      <p:grpSp>
        <p:nvGrpSpPr>
          <p:cNvPr id="3" name="Grup 2"/>
          <p:cNvGrpSpPr/>
          <p:nvPr/>
        </p:nvGrpSpPr>
        <p:grpSpPr>
          <a:xfrm>
            <a:off x="558807" y="2521363"/>
            <a:ext cx="4493867" cy="369332"/>
            <a:chOff x="558807" y="2521363"/>
            <a:chExt cx="4493867" cy="369332"/>
          </a:xfrm>
        </p:grpSpPr>
        <p:sp>
          <p:nvSpPr>
            <p:cNvPr id="41" name="Dikdörtgen 40"/>
            <p:cNvSpPr/>
            <p:nvPr/>
          </p:nvSpPr>
          <p:spPr>
            <a:xfrm>
              <a:off x="746177" y="2521363"/>
              <a:ext cx="4306497" cy="369332"/>
            </a:xfrm>
            <a:prstGeom prst="rect">
              <a:avLst/>
            </a:prstGeom>
          </p:spPr>
          <p:txBody>
            <a:bodyPr wrap="square">
              <a:spAutoFit/>
            </a:bodyPr>
            <a:lstStyle/>
            <a:p>
              <a:r>
                <a:rPr lang="tr-TR" dirty="0">
                  <a:solidFill>
                    <a:srgbClr val="575757"/>
                  </a:solidFill>
                </a:rPr>
                <a:t>Oyunun yerini doldurun (Spor,  hobi, vb.)</a:t>
              </a:r>
            </a:p>
          </p:txBody>
        </p:sp>
        <p:pic>
          <p:nvPicPr>
            <p:cNvPr id="22" name="Resim 21"/>
            <p:cNvPicPr>
              <a:picLocks noChangeAspect="1"/>
            </p:cNvPicPr>
            <p:nvPr/>
          </p:nvPicPr>
          <p:blipFill>
            <a:blip r:embed="rId4"/>
            <a:stretch>
              <a:fillRect/>
            </a:stretch>
          </p:blipFill>
          <p:spPr>
            <a:xfrm>
              <a:off x="558807" y="2637392"/>
              <a:ext cx="191250" cy="180000"/>
            </a:xfrm>
            <a:prstGeom prst="rect">
              <a:avLst/>
            </a:prstGeom>
          </p:spPr>
        </p:pic>
      </p:grpSp>
      <p:grpSp>
        <p:nvGrpSpPr>
          <p:cNvPr id="6" name="Grup 5"/>
          <p:cNvGrpSpPr/>
          <p:nvPr/>
        </p:nvGrpSpPr>
        <p:grpSpPr>
          <a:xfrm>
            <a:off x="548975" y="3021150"/>
            <a:ext cx="4702534" cy="646331"/>
            <a:chOff x="548975" y="3021150"/>
            <a:chExt cx="4702534" cy="646331"/>
          </a:xfrm>
        </p:grpSpPr>
        <p:sp>
          <p:nvSpPr>
            <p:cNvPr id="44" name="Dikdörtgen 43"/>
            <p:cNvSpPr/>
            <p:nvPr/>
          </p:nvSpPr>
          <p:spPr>
            <a:xfrm>
              <a:off x="746177" y="3021150"/>
              <a:ext cx="4505332" cy="646331"/>
            </a:xfrm>
            <a:prstGeom prst="rect">
              <a:avLst/>
            </a:prstGeom>
          </p:spPr>
          <p:txBody>
            <a:bodyPr wrap="square">
              <a:spAutoFit/>
            </a:bodyPr>
            <a:lstStyle/>
            <a:p>
              <a:r>
                <a:rPr lang="tr-TR" dirty="0">
                  <a:solidFill>
                    <a:srgbClr val="575757"/>
                  </a:solidFill>
                </a:rPr>
                <a:t>Düşünün! Sanal ortamdaki başarı ve </a:t>
              </a:r>
            </a:p>
            <a:p>
              <a:r>
                <a:rPr lang="tr-TR" dirty="0">
                  <a:solidFill>
                    <a:srgbClr val="575757"/>
                  </a:solidFill>
                </a:rPr>
                <a:t>saygınlık mı daha değerli, gerçek hayattaki mi?</a:t>
              </a:r>
            </a:p>
          </p:txBody>
        </p:sp>
        <p:pic>
          <p:nvPicPr>
            <p:cNvPr id="23" name="Resim 22"/>
            <p:cNvPicPr>
              <a:picLocks noChangeAspect="1"/>
            </p:cNvPicPr>
            <p:nvPr/>
          </p:nvPicPr>
          <p:blipFill>
            <a:blip r:embed="rId4"/>
            <a:stretch>
              <a:fillRect/>
            </a:stretch>
          </p:blipFill>
          <p:spPr>
            <a:xfrm>
              <a:off x="548975" y="3149331"/>
              <a:ext cx="191250" cy="180000"/>
            </a:xfrm>
            <a:prstGeom prst="rect">
              <a:avLst/>
            </a:prstGeom>
          </p:spPr>
        </p:pic>
      </p:grpSp>
      <p:grpSp>
        <p:nvGrpSpPr>
          <p:cNvPr id="7" name="Grup 6"/>
          <p:cNvGrpSpPr/>
          <p:nvPr/>
        </p:nvGrpSpPr>
        <p:grpSpPr>
          <a:xfrm>
            <a:off x="558807" y="3741053"/>
            <a:ext cx="4692702" cy="369332"/>
            <a:chOff x="558807" y="3741053"/>
            <a:chExt cx="4692702" cy="369332"/>
          </a:xfrm>
        </p:grpSpPr>
        <p:sp>
          <p:nvSpPr>
            <p:cNvPr id="47" name="Dikdörtgen 46"/>
            <p:cNvSpPr/>
            <p:nvPr/>
          </p:nvSpPr>
          <p:spPr>
            <a:xfrm>
              <a:off x="746177" y="3741053"/>
              <a:ext cx="4505332" cy="369332"/>
            </a:xfrm>
            <a:prstGeom prst="rect">
              <a:avLst/>
            </a:prstGeom>
          </p:spPr>
          <p:txBody>
            <a:bodyPr wrap="square">
              <a:spAutoFit/>
            </a:bodyPr>
            <a:lstStyle/>
            <a:p>
              <a:r>
                <a:rPr lang="tr-TR" dirty="0">
                  <a:solidFill>
                    <a:srgbClr val="575757"/>
                  </a:solidFill>
                </a:rPr>
                <a:t>Zararlarını, sizden aldıklarını değerlendirin.</a:t>
              </a:r>
            </a:p>
          </p:txBody>
        </p:sp>
        <p:pic>
          <p:nvPicPr>
            <p:cNvPr id="24" name="Resim 23"/>
            <p:cNvPicPr>
              <a:picLocks noChangeAspect="1"/>
            </p:cNvPicPr>
            <p:nvPr/>
          </p:nvPicPr>
          <p:blipFill>
            <a:blip r:embed="rId4"/>
            <a:stretch>
              <a:fillRect/>
            </a:stretch>
          </p:blipFill>
          <p:spPr>
            <a:xfrm>
              <a:off x="558807" y="3849164"/>
              <a:ext cx="191250" cy="180000"/>
            </a:xfrm>
            <a:prstGeom prst="rect">
              <a:avLst/>
            </a:prstGeom>
          </p:spPr>
        </p:pic>
      </p:grpSp>
      <p:grpSp>
        <p:nvGrpSpPr>
          <p:cNvPr id="8" name="Grup 7"/>
          <p:cNvGrpSpPr/>
          <p:nvPr/>
        </p:nvGrpSpPr>
        <p:grpSpPr>
          <a:xfrm>
            <a:off x="558807" y="4231838"/>
            <a:ext cx="4692702" cy="369332"/>
            <a:chOff x="558807" y="4231838"/>
            <a:chExt cx="4692702" cy="369332"/>
          </a:xfrm>
        </p:grpSpPr>
        <p:sp>
          <p:nvSpPr>
            <p:cNvPr id="50" name="Dikdörtgen 49"/>
            <p:cNvSpPr/>
            <p:nvPr/>
          </p:nvSpPr>
          <p:spPr>
            <a:xfrm>
              <a:off x="746177" y="4231838"/>
              <a:ext cx="4505332" cy="369332"/>
            </a:xfrm>
            <a:prstGeom prst="rect">
              <a:avLst/>
            </a:prstGeom>
          </p:spPr>
          <p:txBody>
            <a:bodyPr wrap="square">
              <a:spAutoFit/>
            </a:bodyPr>
            <a:lstStyle/>
            <a:p>
              <a:r>
                <a:rPr lang="tr-TR" dirty="0">
                  <a:solidFill>
                    <a:srgbClr val="575757"/>
                  </a:solidFill>
                </a:rPr>
                <a:t>Gerekirse uzman yardımı alın.</a:t>
              </a:r>
            </a:p>
          </p:txBody>
        </p:sp>
        <p:pic>
          <p:nvPicPr>
            <p:cNvPr id="25" name="Resim 24"/>
            <p:cNvPicPr>
              <a:picLocks noChangeAspect="1"/>
            </p:cNvPicPr>
            <p:nvPr/>
          </p:nvPicPr>
          <p:blipFill>
            <a:blip r:embed="rId4"/>
            <a:stretch>
              <a:fillRect/>
            </a:stretch>
          </p:blipFill>
          <p:spPr>
            <a:xfrm>
              <a:off x="558807" y="4334680"/>
              <a:ext cx="191250" cy="180000"/>
            </a:xfrm>
            <a:prstGeom prst="rect">
              <a:avLst/>
            </a:prstGeom>
          </p:spPr>
        </p:pic>
      </p:grpSp>
    </p:spTree>
    <p:extLst>
      <p:ext uri="{BB962C8B-B14F-4D97-AF65-F5344CB8AC3E}">
        <p14:creationId xmlns:p14="http://schemas.microsoft.com/office/powerpoint/2010/main" val="382621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50"/>
                                        <p:tgtEl>
                                          <p:spTgt spid="19"/>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250"/>
                                        <p:tgtEl>
                                          <p:spTgt spid="20"/>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50"/>
                                        <p:tgtEl>
                                          <p:spTgt spid="2"/>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50"/>
                                        <p:tgtEl>
                                          <p:spTgt spid="3"/>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50"/>
                                        <p:tgtEl>
                                          <p:spTgt spid="7"/>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489883" cy="1015663"/>
          </a:xfrm>
          <a:prstGeom prst="rect">
            <a:avLst/>
          </a:prstGeom>
          <a:noFill/>
        </p:spPr>
        <p:txBody>
          <a:bodyPr wrap="none" rtlCol="0">
            <a:spAutoFit/>
          </a:bodyPr>
          <a:lstStyle/>
          <a:p>
            <a:r>
              <a:rPr lang="tr-TR" sz="6000" b="1" dirty="0"/>
              <a:t> Cep Telefonu</a:t>
            </a:r>
          </a:p>
        </p:txBody>
      </p:sp>
      <p:sp>
        <p:nvSpPr>
          <p:cNvPr id="55" name="Oval 5"/>
          <p:cNvSpPr>
            <a:spLocks noChangeArrowheads="1"/>
          </p:cNvSpPr>
          <p:nvPr/>
        </p:nvSpPr>
        <p:spPr bwMode="auto">
          <a:xfrm>
            <a:off x="8156838" y="888132"/>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1208604"/>
            <a:ext cx="2470075" cy="2471302"/>
          </a:xfrm>
          <a:prstGeom prst="ellipse">
            <a:avLst/>
          </a:prstGeom>
          <a:blipFill dpi="0" rotWithShape="1">
            <a:blip r:embed="rId3"/>
            <a:srcRect/>
            <a:stretch>
              <a:fillRect l="-21000" t="-7000" r="-67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9" name="Metin kutusu 28"/>
          <p:cNvSpPr txBox="1"/>
          <p:nvPr/>
        </p:nvSpPr>
        <p:spPr>
          <a:xfrm>
            <a:off x="467905" y="2577740"/>
            <a:ext cx="4021678" cy="369332"/>
          </a:xfrm>
          <a:prstGeom prst="rect">
            <a:avLst/>
          </a:prstGeom>
          <a:noFill/>
        </p:spPr>
        <p:txBody>
          <a:bodyPr wrap="none" rtlCol="0">
            <a:spAutoFit/>
          </a:bodyPr>
          <a:lstStyle/>
          <a:p>
            <a:r>
              <a:rPr lang="tr-TR" b="1" dirty="0">
                <a:solidFill>
                  <a:schemeClr val="tx1">
                    <a:lumMod val="65000"/>
                    <a:lumOff val="35000"/>
                  </a:schemeClr>
                </a:solidFill>
              </a:rPr>
              <a:t>1. </a:t>
            </a:r>
            <a:r>
              <a:rPr lang="tr-TR" dirty="0">
                <a:solidFill>
                  <a:schemeClr val="tx1">
                    <a:lumMod val="65000"/>
                    <a:lumOff val="35000"/>
                  </a:schemeClr>
                </a:solidFill>
              </a:rPr>
              <a:t>Cep telefonumu sık sık kontrol ederim.</a:t>
            </a:r>
          </a:p>
        </p:txBody>
      </p:sp>
      <p:sp>
        <p:nvSpPr>
          <p:cNvPr id="30" name="Dikdörtgen 29"/>
          <p:cNvSpPr/>
          <p:nvPr/>
        </p:nvSpPr>
        <p:spPr>
          <a:xfrm>
            <a:off x="467905" y="1797801"/>
            <a:ext cx="5374548" cy="646331"/>
          </a:xfrm>
          <a:prstGeom prst="rect">
            <a:avLst/>
          </a:prstGeom>
        </p:spPr>
        <p:txBody>
          <a:bodyPr wrap="none">
            <a:spAutoFit/>
          </a:bodyPr>
          <a:lstStyle/>
          <a:p>
            <a:r>
              <a:rPr lang="tr-TR" dirty="0">
                <a:solidFill>
                  <a:schemeClr val="tx1">
                    <a:lumMod val="65000"/>
                    <a:lumOff val="35000"/>
                  </a:schemeClr>
                </a:solidFill>
              </a:rPr>
              <a:t>Aşağıdaki cümlelerin </a:t>
            </a:r>
            <a:r>
              <a:rPr lang="tr-TR" b="1" dirty="0">
                <a:solidFill>
                  <a:schemeClr val="tx1">
                    <a:lumMod val="65000"/>
                    <a:lumOff val="35000"/>
                  </a:schemeClr>
                </a:solidFill>
              </a:rPr>
              <a:t>en az 5’ine </a:t>
            </a:r>
            <a:r>
              <a:rPr lang="tr-TR" dirty="0">
                <a:solidFill>
                  <a:schemeClr val="tx1">
                    <a:lumMod val="65000"/>
                    <a:lumOff val="35000"/>
                  </a:schemeClr>
                </a:solidFill>
              </a:rPr>
              <a:t>katılıyorsanız</a:t>
            </a:r>
          </a:p>
          <a:p>
            <a:r>
              <a:rPr lang="tr-TR" dirty="0">
                <a:solidFill>
                  <a:schemeClr val="tx1">
                    <a:lumMod val="65000"/>
                    <a:lumOff val="35000"/>
                  </a:schemeClr>
                </a:solidFill>
              </a:rPr>
              <a:t>cep telefonu bağımlısı olma riski taşıdığınız söylenebilir:</a:t>
            </a:r>
          </a:p>
        </p:txBody>
      </p:sp>
      <p:sp>
        <p:nvSpPr>
          <p:cNvPr id="2" name="Dikdörtgen 1"/>
          <p:cNvSpPr/>
          <p:nvPr/>
        </p:nvSpPr>
        <p:spPr>
          <a:xfrm>
            <a:off x="467905" y="2927733"/>
            <a:ext cx="6096000" cy="369332"/>
          </a:xfrm>
          <a:prstGeom prst="rect">
            <a:avLst/>
          </a:prstGeom>
        </p:spPr>
        <p:txBody>
          <a:bodyPr>
            <a:spAutoFit/>
          </a:bodyPr>
          <a:lstStyle/>
          <a:p>
            <a:r>
              <a:rPr lang="tr-TR" b="1" dirty="0">
                <a:solidFill>
                  <a:schemeClr val="tx1">
                    <a:lumMod val="65000"/>
                    <a:lumOff val="35000"/>
                  </a:schemeClr>
                </a:solidFill>
              </a:rPr>
              <a:t>2. </a:t>
            </a:r>
            <a:r>
              <a:rPr lang="tr-TR" dirty="0">
                <a:solidFill>
                  <a:schemeClr val="tx1">
                    <a:lumMod val="65000"/>
                    <a:lumOff val="35000"/>
                  </a:schemeClr>
                </a:solidFill>
              </a:rPr>
              <a:t>Cep telefonumu her zaman yanımda taşırım.</a:t>
            </a:r>
          </a:p>
        </p:txBody>
      </p:sp>
      <p:sp>
        <p:nvSpPr>
          <p:cNvPr id="3" name="Dikdörtgen 2"/>
          <p:cNvSpPr/>
          <p:nvPr/>
        </p:nvSpPr>
        <p:spPr>
          <a:xfrm>
            <a:off x="467905" y="3246303"/>
            <a:ext cx="6096000" cy="369332"/>
          </a:xfrm>
          <a:prstGeom prst="rect">
            <a:avLst/>
          </a:prstGeom>
        </p:spPr>
        <p:txBody>
          <a:bodyPr>
            <a:spAutoFit/>
          </a:bodyPr>
          <a:lstStyle/>
          <a:p>
            <a:r>
              <a:rPr lang="tr-TR" b="1" dirty="0">
                <a:solidFill>
                  <a:schemeClr val="tx1">
                    <a:lumMod val="65000"/>
                    <a:lumOff val="35000"/>
                  </a:schemeClr>
                </a:solidFill>
              </a:rPr>
              <a:t>3. </a:t>
            </a:r>
            <a:r>
              <a:rPr lang="tr-TR" dirty="0">
                <a:solidFill>
                  <a:schemeClr val="tx1">
                    <a:lumMod val="65000"/>
                    <a:lumOff val="35000"/>
                  </a:schemeClr>
                </a:solidFill>
              </a:rPr>
              <a:t>Uyuduğumda cep telefonum ulaşabileceğim yerde durur.</a:t>
            </a:r>
          </a:p>
        </p:txBody>
      </p:sp>
      <p:sp>
        <p:nvSpPr>
          <p:cNvPr id="6" name="Dikdörtgen 5"/>
          <p:cNvSpPr/>
          <p:nvPr/>
        </p:nvSpPr>
        <p:spPr>
          <a:xfrm>
            <a:off x="467905" y="3585162"/>
            <a:ext cx="6571992" cy="369332"/>
          </a:xfrm>
          <a:prstGeom prst="rect">
            <a:avLst/>
          </a:prstGeom>
        </p:spPr>
        <p:txBody>
          <a:bodyPr wrap="square">
            <a:spAutoFit/>
          </a:bodyPr>
          <a:lstStyle/>
          <a:p>
            <a:r>
              <a:rPr lang="tr-TR" b="1" dirty="0">
                <a:solidFill>
                  <a:schemeClr val="tx1">
                    <a:lumMod val="65000"/>
                    <a:lumOff val="35000"/>
                  </a:schemeClr>
                </a:solidFill>
              </a:rPr>
              <a:t>4. </a:t>
            </a:r>
            <a:r>
              <a:rPr lang="tr-TR" dirty="0">
                <a:solidFill>
                  <a:schemeClr val="tx1">
                    <a:lumMod val="65000"/>
                    <a:lumOff val="35000"/>
                  </a:schemeClr>
                </a:solidFill>
              </a:rPr>
              <a:t>Cep telefonumu kullanmaktan günlük işlerime vakit ayıramıyorum.</a:t>
            </a:r>
          </a:p>
        </p:txBody>
      </p:sp>
      <p:sp>
        <p:nvSpPr>
          <p:cNvPr id="7" name="Dikdörtgen 6"/>
          <p:cNvSpPr/>
          <p:nvPr/>
        </p:nvSpPr>
        <p:spPr>
          <a:xfrm>
            <a:off x="467905" y="3935820"/>
            <a:ext cx="6806510" cy="369332"/>
          </a:xfrm>
          <a:prstGeom prst="rect">
            <a:avLst/>
          </a:prstGeom>
        </p:spPr>
        <p:txBody>
          <a:bodyPr wrap="square">
            <a:spAutoFit/>
          </a:bodyPr>
          <a:lstStyle/>
          <a:p>
            <a:r>
              <a:rPr lang="tr-TR" b="1" dirty="0">
                <a:solidFill>
                  <a:schemeClr val="tx1">
                    <a:lumMod val="65000"/>
                    <a:lumOff val="35000"/>
                  </a:schemeClr>
                </a:solidFill>
              </a:rPr>
              <a:t>5. </a:t>
            </a:r>
            <a:r>
              <a:rPr lang="tr-TR" dirty="0">
                <a:solidFill>
                  <a:schemeClr val="tx1">
                    <a:lumMod val="65000"/>
                    <a:lumOff val="35000"/>
                  </a:schemeClr>
                </a:solidFill>
              </a:rPr>
              <a:t>Kendimi kötü hissettiğimde cep telefonumu kullanmak bana iyi gelir.</a:t>
            </a:r>
          </a:p>
        </p:txBody>
      </p:sp>
      <p:sp>
        <p:nvSpPr>
          <p:cNvPr id="8" name="Dikdörtgen 7"/>
          <p:cNvSpPr/>
          <p:nvPr/>
        </p:nvSpPr>
        <p:spPr>
          <a:xfrm>
            <a:off x="467905" y="4256005"/>
            <a:ext cx="6930504" cy="369332"/>
          </a:xfrm>
          <a:prstGeom prst="rect">
            <a:avLst/>
          </a:prstGeom>
        </p:spPr>
        <p:txBody>
          <a:bodyPr wrap="square">
            <a:spAutoFit/>
          </a:bodyPr>
          <a:lstStyle/>
          <a:p>
            <a:r>
              <a:rPr lang="tr-TR" b="1" dirty="0">
                <a:solidFill>
                  <a:schemeClr val="tx1">
                    <a:lumMod val="65000"/>
                    <a:lumOff val="35000"/>
                  </a:schemeClr>
                </a:solidFill>
              </a:rPr>
              <a:t>6. </a:t>
            </a:r>
            <a:r>
              <a:rPr lang="tr-TR" dirty="0">
                <a:solidFill>
                  <a:schemeClr val="tx1">
                    <a:lumMod val="65000"/>
                    <a:lumOff val="35000"/>
                  </a:schemeClr>
                </a:solidFill>
              </a:rPr>
              <a:t>Cep telefonumu kullanmadığım zamanlarda kendimi kötü hissederim.</a:t>
            </a:r>
          </a:p>
        </p:txBody>
      </p:sp>
      <p:sp>
        <p:nvSpPr>
          <p:cNvPr id="9" name="Dikdörtgen 8"/>
          <p:cNvSpPr/>
          <p:nvPr/>
        </p:nvSpPr>
        <p:spPr>
          <a:xfrm>
            <a:off x="471444" y="4601724"/>
            <a:ext cx="8633607" cy="369332"/>
          </a:xfrm>
          <a:prstGeom prst="rect">
            <a:avLst/>
          </a:prstGeom>
        </p:spPr>
        <p:txBody>
          <a:bodyPr wrap="square">
            <a:spAutoFit/>
          </a:bodyPr>
          <a:lstStyle/>
          <a:p>
            <a:r>
              <a:rPr lang="tr-TR" b="1" dirty="0">
                <a:solidFill>
                  <a:schemeClr val="tx1">
                    <a:lumMod val="65000"/>
                    <a:lumOff val="35000"/>
                  </a:schemeClr>
                </a:solidFill>
              </a:rPr>
              <a:t>7. </a:t>
            </a:r>
            <a:r>
              <a:rPr lang="tr-TR" dirty="0">
                <a:solidFill>
                  <a:schemeClr val="tx1">
                    <a:lumMod val="65000"/>
                    <a:lumOff val="35000"/>
                  </a:schemeClr>
                </a:solidFill>
              </a:rPr>
              <a:t>Başkalarıyla sohbette veya yemekte birlikteyken bile cep telefonumu sık sık kullanırım.</a:t>
            </a:r>
            <a:endParaRPr lang="tr-TR" dirty="0">
              <a:solidFill>
                <a:srgbClr val="E61F4F"/>
              </a:solidFill>
            </a:endParaRPr>
          </a:p>
        </p:txBody>
      </p:sp>
    </p:spTree>
    <p:extLst>
      <p:ext uri="{BB962C8B-B14F-4D97-AF65-F5344CB8AC3E}">
        <p14:creationId xmlns:p14="http://schemas.microsoft.com/office/powerpoint/2010/main" val="82032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250"/>
                                        <p:tgtEl>
                                          <p:spTgt spid="30"/>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250"/>
                                        <p:tgtEl>
                                          <p:spTgt spid="29"/>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50"/>
                                        <p:tgtEl>
                                          <p:spTgt spid="2"/>
                                        </p:tgtEl>
                                      </p:cBhvr>
                                    </p:animEffect>
                                  </p:childTnLst>
                                </p:cTn>
                              </p:par>
                            </p:childTnLst>
                          </p:cTn>
                        </p:par>
                        <p:par>
                          <p:cTn id="33" fill="hold">
                            <p:stCondLst>
                              <p:cond delay="1750"/>
                            </p:stCondLst>
                            <p:childTnLst>
                              <p:par>
                                <p:cTn id="34" presetID="10" presetClass="entr" presetSubtype="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50"/>
                                        <p:tgtEl>
                                          <p:spTgt spid="3"/>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250"/>
                                        <p:tgtEl>
                                          <p:spTgt spid="6"/>
                                        </p:tgtEl>
                                      </p:cBhvr>
                                    </p:animEffect>
                                  </p:childTnLst>
                                </p:cTn>
                              </p:par>
                            </p:childTnLst>
                          </p:cTn>
                        </p:par>
                        <p:par>
                          <p:cTn id="41" fill="hold">
                            <p:stCondLst>
                              <p:cond delay="2250"/>
                            </p:stCondLst>
                            <p:childTnLst>
                              <p:par>
                                <p:cTn id="42" presetID="10"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250"/>
                                        <p:tgtEl>
                                          <p:spTgt spid="7"/>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250"/>
                                        <p:tgtEl>
                                          <p:spTgt spid="8"/>
                                        </p:tgtEl>
                                      </p:cBhvr>
                                    </p:animEffect>
                                  </p:childTnLst>
                                </p:cTn>
                              </p:par>
                            </p:childTnLst>
                          </p:cTn>
                        </p:par>
                        <p:par>
                          <p:cTn id="49" fill="hold">
                            <p:stCondLst>
                              <p:cond delay="2750"/>
                            </p:stCondLst>
                            <p:childTnLst>
                              <p:par>
                                <p:cTn id="50" presetID="10"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P spid="29" grpId="0"/>
      <p:bldP spid="30" grpId="0"/>
      <p:bldP spid="2" grpId="0"/>
      <p:bldP spid="3" grpId="0"/>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49" y="388099"/>
            <a:ext cx="11139062" cy="830997"/>
          </a:xfrm>
          <a:prstGeom prst="rect">
            <a:avLst/>
          </a:prstGeom>
          <a:noFill/>
        </p:spPr>
        <p:txBody>
          <a:bodyPr wrap="square" rtlCol="0">
            <a:spAutoFit/>
          </a:bodyPr>
          <a:lstStyle/>
          <a:p>
            <a:r>
              <a:rPr lang="tr-TR" sz="4800" b="1" dirty="0"/>
              <a:t>Cep Telefonu Bağımlılığıyla Baş Etmek İçin</a:t>
            </a:r>
          </a:p>
        </p:txBody>
      </p:sp>
      <p:sp>
        <p:nvSpPr>
          <p:cNvPr id="8" name="Freeform 5"/>
          <p:cNvSpPr>
            <a:spLocks/>
          </p:cNvSpPr>
          <p:nvPr/>
        </p:nvSpPr>
        <p:spPr bwMode="auto">
          <a:xfrm>
            <a:off x="7026275" y="1733408"/>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2" name="Grup 1"/>
          <p:cNvGrpSpPr/>
          <p:nvPr/>
        </p:nvGrpSpPr>
        <p:grpSpPr>
          <a:xfrm>
            <a:off x="554927" y="2087161"/>
            <a:ext cx="6983390" cy="1015663"/>
            <a:chOff x="554927" y="2087161"/>
            <a:chExt cx="6983390" cy="1015663"/>
          </a:xfrm>
        </p:grpSpPr>
        <p:sp>
          <p:nvSpPr>
            <p:cNvPr id="30" name="Metin kutusu 29"/>
            <p:cNvSpPr txBox="1"/>
            <p:nvPr/>
          </p:nvSpPr>
          <p:spPr>
            <a:xfrm>
              <a:off x="878524" y="2087161"/>
              <a:ext cx="6659793" cy="1015663"/>
            </a:xfrm>
            <a:prstGeom prst="rect">
              <a:avLst/>
            </a:prstGeom>
            <a:noFill/>
          </p:spPr>
          <p:txBody>
            <a:bodyPr wrap="square" rtlCol="0">
              <a:spAutoFit/>
            </a:bodyPr>
            <a:lstStyle/>
            <a:p>
              <a:r>
                <a:rPr lang="tr-TR" sz="2000" dirty="0">
                  <a:solidFill>
                    <a:srgbClr val="575757"/>
                  </a:solidFill>
                </a:rPr>
                <a:t>Sabah uyandığınızda kendinizi hazır hissetmeden</a:t>
              </a:r>
            </a:p>
            <a:p>
              <a:r>
                <a:rPr lang="tr-TR" sz="2000" dirty="0">
                  <a:solidFill>
                    <a:srgbClr val="575757"/>
                  </a:solidFill>
                </a:rPr>
                <a:t>(giyinmeden, kahvaltı etmeden vb.) cep telefonunuzu</a:t>
              </a:r>
            </a:p>
            <a:p>
              <a:r>
                <a:rPr lang="tr-TR" sz="2000" dirty="0">
                  <a:solidFill>
                    <a:srgbClr val="575757"/>
                  </a:solidFill>
                </a:rPr>
                <a:t>elinize almayın. </a:t>
              </a:r>
            </a:p>
          </p:txBody>
        </p:sp>
        <p:pic>
          <p:nvPicPr>
            <p:cNvPr id="16" name="Resim 15"/>
            <p:cNvPicPr>
              <a:picLocks noChangeAspect="1"/>
            </p:cNvPicPr>
            <p:nvPr/>
          </p:nvPicPr>
          <p:blipFill>
            <a:blip r:embed="rId4"/>
            <a:stretch>
              <a:fillRect/>
            </a:stretch>
          </p:blipFill>
          <p:spPr>
            <a:xfrm>
              <a:off x="554927" y="2213638"/>
              <a:ext cx="191250" cy="180000"/>
            </a:xfrm>
            <a:prstGeom prst="rect">
              <a:avLst/>
            </a:prstGeom>
          </p:spPr>
        </p:pic>
      </p:grpSp>
      <p:grpSp>
        <p:nvGrpSpPr>
          <p:cNvPr id="3" name="Grup 2"/>
          <p:cNvGrpSpPr/>
          <p:nvPr/>
        </p:nvGrpSpPr>
        <p:grpSpPr>
          <a:xfrm>
            <a:off x="554927" y="3717717"/>
            <a:ext cx="6682895" cy="707886"/>
            <a:chOff x="554927" y="3935582"/>
            <a:chExt cx="6682895" cy="707886"/>
          </a:xfrm>
        </p:grpSpPr>
        <p:sp>
          <p:nvSpPr>
            <p:cNvPr id="33" name="Dikdörtgen 32"/>
            <p:cNvSpPr/>
            <p:nvPr/>
          </p:nvSpPr>
          <p:spPr>
            <a:xfrm>
              <a:off x="878524" y="3935582"/>
              <a:ext cx="6359298" cy="707886"/>
            </a:xfrm>
            <a:prstGeom prst="rect">
              <a:avLst/>
            </a:prstGeom>
          </p:spPr>
          <p:txBody>
            <a:bodyPr wrap="square">
              <a:spAutoFit/>
            </a:bodyPr>
            <a:lstStyle/>
            <a:p>
              <a:r>
                <a:rPr lang="tr-TR" sz="2000" dirty="0">
                  <a:solidFill>
                    <a:srgbClr val="575757"/>
                  </a:solidFill>
                </a:rPr>
                <a:t>Güne pozitif ve sağlıklı şeylerle başlayın </a:t>
              </a:r>
            </a:p>
            <a:p>
              <a:r>
                <a:rPr lang="tr-TR" sz="2000" dirty="0">
                  <a:solidFill>
                    <a:srgbClr val="575757"/>
                  </a:solidFill>
                </a:rPr>
                <a:t>ve öyle sürdürün.</a:t>
              </a:r>
            </a:p>
          </p:txBody>
        </p:sp>
        <p:pic>
          <p:nvPicPr>
            <p:cNvPr id="17" name="Resim 16"/>
            <p:cNvPicPr>
              <a:picLocks noChangeAspect="1"/>
            </p:cNvPicPr>
            <p:nvPr/>
          </p:nvPicPr>
          <p:blipFill>
            <a:blip r:embed="rId4"/>
            <a:stretch>
              <a:fillRect/>
            </a:stretch>
          </p:blipFill>
          <p:spPr>
            <a:xfrm>
              <a:off x="554927" y="4070072"/>
              <a:ext cx="191250" cy="180000"/>
            </a:xfrm>
            <a:prstGeom prst="rect">
              <a:avLst/>
            </a:prstGeom>
          </p:spPr>
        </p:pic>
      </p:grpSp>
    </p:spTree>
    <p:extLst>
      <p:ext uri="{BB962C8B-B14F-4D97-AF65-F5344CB8AC3E}">
        <p14:creationId xmlns:p14="http://schemas.microsoft.com/office/powerpoint/2010/main" val="331231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50"/>
                                        <p:tgtEl>
                                          <p:spTgt spid="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522392" cy="1015663"/>
          </a:xfrm>
          <a:prstGeom prst="rect">
            <a:avLst/>
          </a:prstGeom>
          <a:noFill/>
        </p:spPr>
        <p:txBody>
          <a:bodyPr wrap="none" rtlCol="0">
            <a:spAutoFit/>
          </a:bodyPr>
          <a:lstStyle/>
          <a:p>
            <a:r>
              <a:rPr lang="tr-TR" sz="6000" b="1" dirty="0"/>
              <a:t>Sunum İçeriği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713303" y="1310684"/>
            <a:ext cx="5789855" cy="3785652"/>
          </a:xfrm>
          <a:prstGeom prst="rect">
            <a:avLst/>
          </a:prstGeom>
          <a:noFill/>
        </p:spPr>
        <p:txBody>
          <a:bodyPr wrap="none" rtlCol="0">
            <a:spAutoFit/>
          </a:bodyPr>
          <a:lstStyle/>
          <a:p>
            <a:r>
              <a:rPr lang="tr-TR" sz="2000" dirty="0">
                <a:solidFill>
                  <a:srgbClr val="575757"/>
                </a:solidFill>
              </a:rPr>
              <a:t>Bağımlılık Nedir?</a:t>
            </a:r>
          </a:p>
          <a:p>
            <a:r>
              <a:rPr lang="tr-TR" sz="2000" dirty="0">
                <a:solidFill>
                  <a:srgbClr val="575757"/>
                </a:solidFill>
              </a:rPr>
              <a:t>Teknoloji Bağımlılığı Nedir?</a:t>
            </a:r>
          </a:p>
          <a:p>
            <a:r>
              <a:rPr lang="tr-TR" sz="2000" dirty="0">
                <a:solidFill>
                  <a:srgbClr val="575757"/>
                </a:solidFill>
              </a:rPr>
              <a:t>Belirtileri Neler Olabilir?</a:t>
            </a:r>
          </a:p>
          <a:p>
            <a:r>
              <a:rPr lang="tr-TR" sz="2000" dirty="0">
                <a:solidFill>
                  <a:srgbClr val="575757"/>
                </a:solidFill>
              </a:rPr>
              <a:t>Sebepler Neler Olabilir?</a:t>
            </a:r>
          </a:p>
          <a:p>
            <a:r>
              <a:rPr lang="tr-TR" sz="2000" dirty="0">
                <a:solidFill>
                  <a:srgbClr val="575757"/>
                </a:solidFill>
              </a:rPr>
              <a:t>Kimler Risk Altında?</a:t>
            </a:r>
          </a:p>
          <a:p>
            <a:r>
              <a:rPr lang="tr-TR" sz="2000" dirty="0">
                <a:solidFill>
                  <a:srgbClr val="575757"/>
                </a:solidFill>
              </a:rPr>
              <a:t>Adım Adım Teknoloji Bağımlılığı</a:t>
            </a:r>
          </a:p>
          <a:p>
            <a:r>
              <a:rPr lang="tr-TR" sz="2000" dirty="0">
                <a:solidFill>
                  <a:srgbClr val="575757"/>
                </a:solidFill>
              </a:rPr>
              <a:t>Teknolojik Bağımlılıklar</a:t>
            </a:r>
          </a:p>
          <a:p>
            <a:r>
              <a:rPr lang="tr-TR" sz="2000" dirty="0">
                <a:solidFill>
                  <a:srgbClr val="575757"/>
                </a:solidFill>
              </a:rPr>
              <a:t>Teknoloji Kullanımını Nasıl Zararlı Hale Getiriyoruz?</a:t>
            </a:r>
          </a:p>
          <a:p>
            <a:r>
              <a:rPr lang="tr-TR" sz="2000" dirty="0">
                <a:solidFill>
                  <a:srgbClr val="575757"/>
                </a:solidFill>
              </a:rPr>
              <a:t>Teknoloji Bağımlılığının Zararları</a:t>
            </a:r>
          </a:p>
          <a:p>
            <a:r>
              <a:rPr lang="tr-TR" sz="2000" dirty="0">
                <a:solidFill>
                  <a:srgbClr val="575757"/>
                </a:solidFill>
              </a:rPr>
              <a:t>Teknoloji Testi</a:t>
            </a:r>
          </a:p>
          <a:p>
            <a:r>
              <a:rPr lang="tr-TR" sz="2000" dirty="0">
                <a:solidFill>
                  <a:srgbClr val="575757"/>
                </a:solidFill>
              </a:rPr>
              <a:t>Kendimi Nasıl Koruyabilirim?</a:t>
            </a:r>
          </a:p>
          <a:p>
            <a:r>
              <a:rPr lang="tr-TR" sz="2000" dirty="0">
                <a:solidFill>
                  <a:srgbClr val="575757"/>
                </a:solidFill>
              </a:rPr>
              <a:t>Bağımlılık Riskinden Korunmak İçin Neler Yapabilirim ?</a:t>
            </a:r>
            <a:endParaRPr lang="tr-TR" sz="2000" b="1" dirty="0">
              <a:solidFill>
                <a:srgbClr val="575757"/>
              </a:solidFill>
            </a:endParaRPr>
          </a:p>
        </p:txBody>
      </p:sp>
      <p:grpSp>
        <p:nvGrpSpPr>
          <p:cNvPr id="99" name="Grup 98"/>
          <p:cNvGrpSpPr/>
          <p:nvPr/>
        </p:nvGrpSpPr>
        <p:grpSpPr>
          <a:xfrm>
            <a:off x="510103" y="1353176"/>
            <a:ext cx="203200" cy="3708000"/>
            <a:chOff x="439811" y="1353176"/>
            <a:chExt cx="203200" cy="3708000"/>
          </a:xfrm>
        </p:grpSpPr>
        <p:sp>
          <p:nvSpPr>
            <p:cNvPr id="2142" name="Line 116"/>
            <p:cNvSpPr>
              <a:spLocks noChangeShapeType="1"/>
            </p:cNvSpPr>
            <p:nvPr/>
          </p:nvSpPr>
          <p:spPr bwMode="auto">
            <a:xfrm>
              <a:off x="532765" y="1353176"/>
              <a:ext cx="0" cy="3708000"/>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120"/>
            <p:cNvSpPr>
              <a:spLocks noChangeArrowheads="1"/>
            </p:cNvSpPr>
            <p:nvPr/>
          </p:nvSpPr>
          <p:spPr bwMode="auto">
            <a:xfrm>
              <a:off x="439811" y="1421980"/>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2" name="Oval 120"/>
            <p:cNvSpPr>
              <a:spLocks noChangeArrowheads="1"/>
            </p:cNvSpPr>
            <p:nvPr/>
          </p:nvSpPr>
          <p:spPr bwMode="auto">
            <a:xfrm>
              <a:off x="439811" y="1720408"/>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3" name="Oval 120"/>
            <p:cNvSpPr>
              <a:spLocks noChangeArrowheads="1"/>
            </p:cNvSpPr>
            <p:nvPr/>
          </p:nvSpPr>
          <p:spPr bwMode="auto">
            <a:xfrm>
              <a:off x="439811" y="2010526"/>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4" name="Oval 120"/>
            <p:cNvSpPr>
              <a:spLocks noChangeArrowheads="1"/>
            </p:cNvSpPr>
            <p:nvPr/>
          </p:nvSpPr>
          <p:spPr bwMode="auto">
            <a:xfrm>
              <a:off x="439811" y="2308954"/>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5" name="Oval 120"/>
            <p:cNvSpPr>
              <a:spLocks noChangeArrowheads="1"/>
            </p:cNvSpPr>
            <p:nvPr/>
          </p:nvSpPr>
          <p:spPr bwMode="auto">
            <a:xfrm>
              <a:off x="439811" y="2626848"/>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6" name="Oval 120"/>
            <p:cNvSpPr>
              <a:spLocks noChangeArrowheads="1"/>
            </p:cNvSpPr>
            <p:nvPr/>
          </p:nvSpPr>
          <p:spPr bwMode="auto">
            <a:xfrm>
              <a:off x="439811" y="2925276"/>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7" name="Oval 120"/>
            <p:cNvSpPr>
              <a:spLocks noChangeArrowheads="1"/>
            </p:cNvSpPr>
            <p:nvPr/>
          </p:nvSpPr>
          <p:spPr bwMode="auto">
            <a:xfrm>
              <a:off x="439811" y="3215394"/>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120"/>
            <p:cNvSpPr>
              <a:spLocks noChangeArrowheads="1"/>
            </p:cNvSpPr>
            <p:nvPr/>
          </p:nvSpPr>
          <p:spPr bwMode="auto">
            <a:xfrm>
              <a:off x="439811" y="3513822"/>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9" name="Oval 120"/>
            <p:cNvSpPr>
              <a:spLocks noChangeArrowheads="1"/>
            </p:cNvSpPr>
            <p:nvPr/>
          </p:nvSpPr>
          <p:spPr bwMode="auto">
            <a:xfrm>
              <a:off x="439811" y="3849865"/>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0" name="Oval 120"/>
            <p:cNvSpPr>
              <a:spLocks noChangeArrowheads="1"/>
            </p:cNvSpPr>
            <p:nvPr/>
          </p:nvSpPr>
          <p:spPr bwMode="auto">
            <a:xfrm>
              <a:off x="439811" y="4148293"/>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1" name="Oval 120"/>
            <p:cNvSpPr>
              <a:spLocks noChangeArrowheads="1"/>
            </p:cNvSpPr>
            <p:nvPr/>
          </p:nvSpPr>
          <p:spPr bwMode="auto">
            <a:xfrm>
              <a:off x="439811" y="4438411"/>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2" name="Oval 120"/>
            <p:cNvSpPr>
              <a:spLocks noChangeArrowheads="1"/>
            </p:cNvSpPr>
            <p:nvPr/>
          </p:nvSpPr>
          <p:spPr bwMode="auto">
            <a:xfrm>
              <a:off x="439811" y="4736839"/>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0753" y="348412"/>
            <a:ext cx="5271247" cy="4966447"/>
          </a:xfrm>
          <a:prstGeom prst="rect">
            <a:avLst/>
          </a:prstGeom>
        </p:spPr>
      </p:pic>
      <p:sp>
        <p:nvSpPr>
          <p:cNvPr id="26" name="Metin kutusu 25">
            <a:extLst>
              <a:ext uri="{FF2B5EF4-FFF2-40B4-BE49-F238E27FC236}">
                <a16:creationId xmlns:a16="http://schemas.microsoft.com/office/drawing/2014/main" id="{C3197E2C-8A90-0D47-A7E0-63C97DAB8011}"/>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2</a:t>
            </a:fld>
            <a:endParaRPr lang="tr-TR" sz="2400" b="1" dirty="0">
              <a:solidFill>
                <a:srgbClr val="DADADA"/>
              </a:solidFill>
            </a:endParaRPr>
          </a:p>
        </p:txBody>
      </p:sp>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50"/>
                                        <p:tgtEl>
                                          <p:spTgt spid="14"/>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250"/>
                                        <p:tgtEl>
                                          <p:spTgt spid="16"/>
                                        </p:tgtEl>
                                      </p:cBhvr>
                                    </p:animEffec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99"/>
                                        </p:tgtEl>
                                        <p:attrNameLst>
                                          <p:attrName>style.visibility</p:attrName>
                                        </p:attrNameLst>
                                      </p:cBhvr>
                                      <p:to>
                                        <p:strVal val="visible"/>
                                      </p:to>
                                    </p:set>
                                    <p:animEffect transition="in" filter="fade">
                                      <p:cBhvr>
                                        <p:cTn id="23" dur="500"/>
                                        <p:tgtEl>
                                          <p:spTgt spid="99"/>
                                        </p:tgtEl>
                                      </p:cBhvr>
                                    </p:animEffect>
                                    <p:anim calcmode="lin" valueType="num">
                                      <p:cBhvr>
                                        <p:cTn id="24" dur="500" fill="hold"/>
                                        <p:tgtEl>
                                          <p:spTgt spid="99"/>
                                        </p:tgtEl>
                                        <p:attrNameLst>
                                          <p:attrName>ppt_x</p:attrName>
                                        </p:attrNameLst>
                                      </p:cBhvr>
                                      <p:tavLst>
                                        <p:tav tm="0">
                                          <p:val>
                                            <p:strVal val="#ppt_x"/>
                                          </p:val>
                                        </p:tav>
                                        <p:tav tm="100000">
                                          <p:val>
                                            <p:strVal val="#ppt_x"/>
                                          </p:val>
                                        </p:tav>
                                      </p:tavLst>
                                    </p:anim>
                                    <p:anim calcmode="lin" valueType="num">
                                      <p:cBhvr>
                                        <p:cTn id="25" dur="500" fill="hold"/>
                                        <p:tgtEl>
                                          <p:spTgt spid="99"/>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49" y="388099"/>
            <a:ext cx="11139061" cy="830997"/>
          </a:xfrm>
          <a:prstGeom prst="rect">
            <a:avLst/>
          </a:prstGeom>
          <a:noFill/>
        </p:spPr>
        <p:txBody>
          <a:bodyPr wrap="square" rtlCol="0">
            <a:spAutoFit/>
          </a:bodyPr>
          <a:lstStyle/>
          <a:p>
            <a:r>
              <a:rPr lang="tr-TR" sz="4800" b="1" dirty="0"/>
              <a:t>Cep Telefonu Bağımlılığıyla Baş Etmek İçin</a:t>
            </a:r>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l="-31000" t="-24000" r="-1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3" name="Grup 2"/>
          <p:cNvGrpSpPr/>
          <p:nvPr/>
        </p:nvGrpSpPr>
        <p:grpSpPr>
          <a:xfrm>
            <a:off x="554927" y="2130138"/>
            <a:ext cx="6847113" cy="1323439"/>
            <a:chOff x="554927" y="2540145"/>
            <a:chExt cx="6847113" cy="1323439"/>
          </a:xfrm>
        </p:grpSpPr>
        <p:sp>
          <p:nvSpPr>
            <p:cNvPr id="30" name="Metin kutusu 29"/>
            <p:cNvSpPr txBox="1"/>
            <p:nvPr/>
          </p:nvSpPr>
          <p:spPr>
            <a:xfrm>
              <a:off x="742247" y="2540145"/>
              <a:ext cx="6659793" cy="1323439"/>
            </a:xfrm>
            <a:prstGeom prst="rect">
              <a:avLst/>
            </a:prstGeom>
            <a:noFill/>
          </p:spPr>
          <p:txBody>
            <a:bodyPr wrap="square" rtlCol="0">
              <a:spAutoFit/>
            </a:bodyPr>
            <a:lstStyle/>
            <a:p>
              <a:r>
                <a:rPr lang="tr-TR" sz="2000" dirty="0">
                  <a:solidFill>
                    <a:srgbClr val="575757"/>
                  </a:solidFill>
                </a:rPr>
                <a:t>Yatağınıza gitmeden en son 30 dakika önce </a:t>
              </a:r>
            </a:p>
            <a:p>
              <a:r>
                <a:rPr lang="tr-TR" sz="2000" dirty="0">
                  <a:solidFill>
                    <a:srgbClr val="575757"/>
                  </a:solidFill>
                </a:rPr>
                <a:t>telefonunuzu kontrol edin. Eğer mesajlarınız, </a:t>
              </a:r>
            </a:p>
            <a:p>
              <a:r>
                <a:rPr lang="tr-TR" sz="2000" dirty="0">
                  <a:solidFill>
                    <a:srgbClr val="575757"/>
                  </a:solidFill>
                </a:rPr>
                <a:t>cevapsız aramalarınız varsa dönüş yapmak için </a:t>
              </a:r>
            </a:p>
            <a:p>
              <a:r>
                <a:rPr lang="tr-TR" sz="2000" dirty="0">
                  <a:solidFill>
                    <a:srgbClr val="575757"/>
                  </a:solidFill>
                </a:rPr>
                <a:t>ertesi günü bekleyin. </a:t>
              </a:r>
            </a:p>
          </p:txBody>
        </p:sp>
        <p:pic>
          <p:nvPicPr>
            <p:cNvPr id="16" name="Resim 15"/>
            <p:cNvPicPr>
              <a:picLocks noChangeAspect="1"/>
            </p:cNvPicPr>
            <p:nvPr/>
          </p:nvPicPr>
          <p:blipFill>
            <a:blip r:embed="rId4"/>
            <a:stretch>
              <a:fillRect/>
            </a:stretch>
          </p:blipFill>
          <p:spPr>
            <a:xfrm>
              <a:off x="554927" y="2642439"/>
              <a:ext cx="191250" cy="180000"/>
            </a:xfrm>
            <a:prstGeom prst="rect">
              <a:avLst/>
            </a:prstGeom>
          </p:spPr>
        </p:pic>
      </p:grpSp>
      <p:grpSp>
        <p:nvGrpSpPr>
          <p:cNvPr id="2" name="Grup 1"/>
          <p:cNvGrpSpPr/>
          <p:nvPr/>
        </p:nvGrpSpPr>
        <p:grpSpPr>
          <a:xfrm>
            <a:off x="554927" y="4144690"/>
            <a:ext cx="6546618" cy="400110"/>
            <a:chOff x="554927" y="4144690"/>
            <a:chExt cx="6546618" cy="400110"/>
          </a:xfrm>
        </p:grpSpPr>
        <p:sp>
          <p:nvSpPr>
            <p:cNvPr id="33" name="Dikdörtgen 32"/>
            <p:cNvSpPr/>
            <p:nvPr/>
          </p:nvSpPr>
          <p:spPr>
            <a:xfrm>
              <a:off x="742247" y="4144690"/>
              <a:ext cx="6359298" cy="400110"/>
            </a:xfrm>
            <a:prstGeom prst="rect">
              <a:avLst/>
            </a:prstGeom>
          </p:spPr>
          <p:txBody>
            <a:bodyPr wrap="square">
              <a:spAutoFit/>
            </a:bodyPr>
            <a:lstStyle/>
            <a:p>
              <a:r>
                <a:rPr lang="tr-TR" sz="2000" dirty="0">
                  <a:solidFill>
                    <a:srgbClr val="575757"/>
                  </a:solidFill>
                </a:rPr>
                <a:t>Uyku düzeninizi korumaya özen gösterin.</a:t>
              </a:r>
            </a:p>
          </p:txBody>
        </p:sp>
        <p:pic>
          <p:nvPicPr>
            <p:cNvPr id="17" name="Resim 16"/>
            <p:cNvPicPr>
              <a:picLocks noChangeAspect="1"/>
            </p:cNvPicPr>
            <p:nvPr/>
          </p:nvPicPr>
          <p:blipFill>
            <a:blip r:embed="rId4"/>
            <a:stretch>
              <a:fillRect/>
            </a:stretch>
          </p:blipFill>
          <p:spPr>
            <a:xfrm>
              <a:off x="554927" y="4236027"/>
              <a:ext cx="191250" cy="180000"/>
            </a:xfrm>
            <a:prstGeom prst="rect">
              <a:avLst/>
            </a:prstGeom>
          </p:spPr>
        </p:pic>
      </p:grpSp>
    </p:spTree>
    <p:extLst>
      <p:ext uri="{BB962C8B-B14F-4D97-AF65-F5344CB8AC3E}">
        <p14:creationId xmlns:p14="http://schemas.microsoft.com/office/powerpoint/2010/main" val="104352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50"/>
                                        <p:tgtEl>
                                          <p:spTgt spid="3"/>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10909448" cy="830997"/>
          </a:xfrm>
          <a:prstGeom prst="rect">
            <a:avLst/>
          </a:prstGeom>
          <a:noFill/>
        </p:spPr>
        <p:txBody>
          <a:bodyPr wrap="square" rtlCol="0">
            <a:spAutoFit/>
          </a:bodyPr>
          <a:lstStyle/>
          <a:p>
            <a:r>
              <a:rPr lang="tr-TR" sz="4800" b="1" dirty="0"/>
              <a:t>Cep Telefonu Bağımlılığıyla Baş Etmek İçin</a:t>
            </a:r>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2" name="Grup 1"/>
          <p:cNvGrpSpPr/>
          <p:nvPr/>
        </p:nvGrpSpPr>
        <p:grpSpPr>
          <a:xfrm>
            <a:off x="553101" y="3917139"/>
            <a:ext cx="6849217" cy="707886"/>
            <a:chOff x="554927" y="2540145"/>
            <a:chExt cx="6849217" cy="707886"/>
          </a:xfrm>
        </p:grpSpPr>
        <p:sp>
          <p:nvSpPr>
            <p:cNvPr id="30" name="Metin kutusu 29"/>
            <p:cNvSpPr txBox="1"/>
            <p:nvPr/>
          </p:nvSpPr>
          <p:spPr>
            <a:xfrm>
              <a:off x="744351" y="2540145"/>
              <a:ext cx="6659793" cy="707886"/>
            </a:xfrm>
            <a:prstGeom prst="rect">
              <a:avLst/>
            </a:prstGeom>
            <a:noFill/>
          </p:spPr>
          <p:txBody>
            <a:bodyPr wrap="square" rtlCol="0">
              <a:spAutoFit/>
            </a:bodyPr>
            <a:lstStyle/>
            <a:p>
              <a:r>
                <a:rPr lang="tr-TR" sz="2000" dirty="0">
                  <a:solidFill>
                    <a:srgbClr val="575757"/>
                  </a:solidFill>
                </a:rPr>
                <a:t>Yemek yerken, arkadaşlarınızla gezerken, </a:t>
              </a:r>
            </a:p>
            <a:p>
              <a:r>
                <a:rPr lang="tr-TR" sz="2000" dirty="0">
                  <a:solidFill>
                    <a:srgbClr val="575757"/>
                  </a:solidFill>
                </a:rPr>
                <a:t>ders çalışırken, cep telefonlarınızı kullanmayın.</a:t>
              </a:r>
            </a:p>
          </p:txBody>
        </p:sp>
        <p:pic>
          <p:nvPicPr>
            <p:cNvPr id="14" name="Resim 13"/>
            <p:cNvPicPr>
              <a:picLocks noChangeAspect="1"/>
            </p:cNvPicPr>
            <p:nvPr/>
          </p:nvPicPr>
          <p:blipFill>
            <a:blip r:embed="rId4"/>
            <a:stretch>
              <a:fillRect/>
            </a:stretch>
          </p:blipFill>
          <p:spPr>
            <a:xfrm>
              <a:off x="554927" y="2642439"/>
              <a:ext cx="191250" cy="180000"/>
            </a:xfrm>
            <a:prstGeom prst="rect">
              <a:avLst/>
            </a:prstGeom>
          </p:spPr>
        </p:pic>
      </p:grpSp>
      <p:grpSp>
        <p:nvGrpSpPr>
          <p:cNvPr id="16" name="Grup 15"/>
          <p:cNvGrpSpPr/>
          <p:nvPr/>
        </p:nvGrpSpPr>
        <p:grpSpPr>
          <a:xfrm>
            <a:off x="553101" y="2787077"/>
            <a:ext cx="6851043" cy="1015663"/>
            <a:chOff x="554927" y="2540145"/>
            <a:chExt cx="6851043" cy="1015663"/>
          </a:xfrm>
        </p:grpSpPr>
        <p:sp>
          <p:nvSpPr>
            <p:cNvPr id="17" name="Metin kutusu 16"/>
            <p:cNvSpPr txBox="1"/>
            <p:nvPr/>
          </p:nvSpPr>
          <p:spPr>
            <a:xfrm>
              <a:off x="746177" y="2540145"/>
              <a:ext cx="6659793" cy="1015663"/>
            </a:xfrm>
            <a:prstGeom prst="rect">
              <a:avLst/>
            </a:prstGeom>
            <a:noFill/>
          </p:spPr>
          <p:txBody>
            <a:bodyPr wrap="square" rtlCol="0">
              <a:spAutoFit/>
            </a:bodyPr>
            <a:lstStyle/>
            <a:p>
              <a:r>
                <a:rPr lang="tr-TR" sz="2000" dirty="0">
                  <a:solidFill>
                    <a:srgbClr val="575757"/>
                  </a:solidFill>
                </a:rPr>
                <a:t>Bir kişiyle yüz yüze iletişimdeyken cep telefonunuzu </a:t>
              </a:r>
            </a:p>
            <a:p>
              <a:r>
                <a:rPr lang="tr-TR" sz="2000" dirty="0">
                  <a:solidFill>
                    <a:srgbClr val="575757"/>
                  </a:solidFill>
                </a:rPr>
                <a:t>uzak bir yere koyma veya kapatma konusunda </a:t>
              </a:r>
            </a:p>
            <a:p>
              <a:r>
                <a:rPr lang="tr-TR" sz="2000" dirty="0">
                  <a:solidFill>
                    <a:srgbClr val="575757"/>
                  </a:solidFill>
                </a:rPr>
                <a:t>kendinizle anlaşın.</a:t>
              </a:r>
            </a:p>
          </p:txBody>
        </p:sp>
        <p:pic>
          <p:nvPicPr>
            <p:cNvPr id="18" name="Resim 17"/>
            <p:cNvPicPr>
              <a:picLocks noChangeAspect="1"/>
            </p:cNvPicPr>
            <p:nvPr/>
          </p:nvPicPr>
          <p:blipFill>
            <a:blip r:embed="rId4"/>
            <a:stretch>
              <a:fillRect/>
            </a:stretch>
          </p:blipFill>
          <p:spPr>
            <a:xfrm>
              <a:off x="554927" y="2642439"/>
              <a:ext cx="191250" cy="180000"/>
            </a:xfrm>
            <a:prstGeom prst="rect">
              <a:avLst/>
            </a:prstGeom>
          </p:spPr>
        </p:pic>
      </p:grpSp>
      <p:grpSp>
        <p:nvGrpSpPr>
          <p:cNvPr id="19" name="Grup 18"/>
          <p:cNvGrpSpPr/>
          <p:nvPr/>
        </p:nvGrpSpPr>
        <p:grpSpPr>
          <a:xfrm>
            <a:off x="553101" y="1825342"/>
            <a:ext cx="6851043" cy="707886"/>
            <a:chOff x="554927" y="2540145"/>
            <a:chExt cx="6851043" cy="707886"/>
          </a:xfrm>
        </p:grpSpPr>
        <p:sp>
          <p:nvSpPr>
            <p:cNvPr id="20" name="Metin kutusu 19"/>
            <p:cNvSpPr txBox="1"/>
            <p:nvPr/>
          </p:nvSpPr>
          <p:spPr>
            <a:xfrm>
              <a:off x="746177" y="2540145"/>
              <a:ext cx="6659793" cy="707886"/>
            </a:xfrm>
            <a:prstGeom prst="rect">
              <a:avLst/>
            </a:prstGeom>
            <a:noFill/>
          </p:spPr>
          <p:txBody>
            <a:bodyPr wrap="square" rtlCol="0">
              <a:spAutoFit/>
            </a:bodyPr>
            <a:lstStyle/>
            <a:p>
              <a:r>
                <a:rPr lang="tr-TR" sz="2000" dirty="0">
                  <a:solidFill>
                    <a:srgbClr val="575757"/>
                  </a:solidFill>
                </a:rPr>
                <a:t>Öncellikle cep telefonuyla yapmakta olduğunuz en önemsiz aktiviteye karar verin ve onu azaltmaya başlayın.</a:t>
              </a:r>
            </a:p>
          </p:txBody>
        </p:sp>
        <p:pic>
          <p:nvPicPr>
            <p:cNvPr id="21" name="Resim 20"/>
            <p:cNvPicPr>
              <a:picLocks noChangeAspect="1"/>
            </p:cNvPicPr>
            <p:nvPr/>
          </p:nvPicPr>
          <p:blipFill>
            <a:blip r:embed="rId4"/>
            <a:stretch>
              <a:fillRect/>
            </a:stretch>
          </p:blipFill>
          <p:spPr>
            <a:xfrm>
              <a:off x="554927" y="2642439"/>
              <a:ext cx="191250" cy="180000"/>
            </a:xfrm>
            <a:prstGeom prst="rect">
              <a:avLst/>
            </a:prstGeom>
          </p:spPr>
        </p:pic>
      </p:grpSp>
    </p:spTree>
    <p:extLst>
      <p:ext uri="{BB962C8B-B14F-4D97-AF65-F5344CB8AC3E}">
        <p14:creationId xmlns:p14="http://schemas.microsoft.com/office/powerpoint/2010/main" val="219906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50"/>
                                        <p:tgtEl>
                                          <p:spTgt spid="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49" y="388099"/>
            <a:ext cx="11139061" cy="1754326"/>
          </a:xfrm>
          <a:prstGeom prst="rect">
            <a:avLst/>
          </a:prstGeom>
          <a:noFill/>
        </p:spPr>
        <p:txBody>
          <a:bodyPr wrap="square" rtlCol="0">
            <a:spAutoFit/>
          </a:bodyPr>
          <a:lstStyle/>
          <a:p>
            <a:r>
              <a:rPr lang="tr-TR" sz="5400" b="1" dirty="0"/>
              <a:t>Teknoloji Kullanımını</a:t>
            </a:r>
          </a:p>
          <a:p>
            <a:r>
              <a:rPr lang="tr-TR" sz="5400" b="1" dirty="0"/>
              <a:t>Nasıl Zararlı Hale Getiriyoruz?</a:t>
            </a:r>
          </a:p>
        </p:txBody>
      </p:sp>
      <p:grpSp>
        <p:nvGrpSpPr>
          <p:cNvPr id="32" name="Grup 31"/>
          <p:cNvGrpSpPr/>
          <p:nvPr/>
        </p:nvGrpSpPr>
        <p:grpSpPr>
          <a:xfrm>
            <a:off x="554927" y="2369834"/>
            <a:ext cx="6550548" cy="369332"/>
            <a:chOff x="554927" y="2447025"/>
            <a:chExt cx="6550548" cy="369332"/>
          </a:xfrm>
        </p:grpSpPr>
        <p:sp>
          <p:nvSpPr>
            <p:cNvPr id="33" name="Dikdörtgen 32"/>
            <p:cNvSpPr/>
            <p:nvPr/>
          </p:nvSpPr>
          <p:spPr>
            <a:xfrm>
              <a:off x="746177" y="2447025"/>
              <a:ext cx="6359298" cy="369332"/>
            </a:xfrm>
            <a:prstGeom prst="rect">
              <a:avLst/>
            </a:prstGeom>
          </p:spPr>
          <p:txBody>
            <a:bodyPr wrap="square">
              <a:spAutoFit/>
            </a:bodyPr>
            <a:lstStyle/>
            <a:p>
              <a:r>
                <a:rPr lang="tr-TR" dirty="0">
                  <a:solidFill>
                    <a:srgbClr val="575757"/>
                  </a:solidFill>
                </a:rPr>
                <a:t>Teknolojiyi denetimsiz, sınırsız ve amaçsızca kullanarak,</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grpSp>
        <p:nvGrpSpPr>
          <p:cNvPr id="25" name="Grup 24"/>
          <p:cNvGrpSpPr/>
          <p:nvPr/>
        </p:nvGrpSpPr>
        <p:grpSpPr>
          <a:xfrm>
            <a:off x="554927" y="2805832"/>
            <a:ext cx="8287068" cy="646331"/>
            <a:chOff x="554927" y="2447025"/>
            <a:chExt cx="8287068" cy="646331"/>
          </a:xfrm>
        </p:grpSpPr>
        <p:sp>
          <p:nvSpPr>
            <p:cNvPr id="41" name="Dikdörtgen 40"/>
            <p:cNvSpPr/>
            <p:nvPr/>
          </p:nvSpPr>
          <p:spPr>
            <a:xfrm>
              <a:off x="746176" y="2447025"/>
              <a:ext cx="8095819" cy="646331"/>
            </a:xfrm>
            <a:prstGeom prst="rect">
              <a:avLst/>
            </a:prstGeom>
          </p:spPr>
          <p:txBody>
            <a:bodyPr wrap="square">
              <a:spAutoFit/>
            </a:bodyPr>
            <a:lstStyle/>
            <a:p>
              <a:r>
                <a:rPr lang="tr-TR" dirty="0">
                  <a:solidFill>
                    <a:srgbClr val="575757"/>
                  </a:solidFill>
                </a:rPr>
                <a:t>Teknolojiyi, uygun olmayan içeriklere muhatap olacak şekilde ve</a:t>
              </a:r>
            </a:p>
            <a:p>
              <a:r>
                <a:rPr lang="tr-TR" dirty="0">
                  <a:solidFill>
                    <a:srgbClr val="575757"/>
                  </a:solidFill>
                </a:rPr>
                <a:t>uzun süreli kullanarak,</a:t>
              </a:r>
            </a:p>
          </p:txBody>
        </p:sp>
        <p:pic>
          <p:nvPicPr>
            <p:cNvPr id="42" name="Resim 41"/>
            <p:cNvPicPr>
              <a:picLocks noChangeAspect="1"/>
            </p:cNvPicPr>
            <p:nvPr/>
          </p:nvPicPr>
          <p:blipFill>
            <a:blip r:embed="rId3"/>
            <a:stretch>
              <a:fillRect/>
            </a:stretch>
          </p:blipFill>
          <p:spPr>
            <a:xfrm>
              <a:off x="554927" y="2549458"/>
              <a:ext cx="191250" cy="180000"/>
            </a:xfrm>
            <a:prstGeom prst="rect">
              <a:avLst/>
            </a:prstGeom>
          </p:spPr>
        </p:pic>
      </p:grpSp>
      <p:grpSp>
        <p:nvGrpSpPr>
          <p:cNvPr id="43" name="Grup 42"/>
          <p:cNvGrpSpPr/>
          <p:nvPr/>
        </p:nvGrpSpPr>
        <p:grpSpPr>
          <a:xfrm>
            <a:off x="554927" y="3481114"/>
            <a:ext cx="8144456" cy="646331"/>
            <a:chOff x="554927" y="2447025"/>
            <a:chExt cx="8144456" cy="646331"/>
          </a:xfrm>
        </p:grpSpPr>
        <p:sp>
          <p:nvSpPr>
            <p:cNvPr id="44" name="Dikdörtgen 43"/>
            <p:cNvSpPr/>
            <p:nvPr/>
          </p:nvSpPr>
          <p:spPr>
            <a:xfrm>
              <a:off x="746176" y="2447025"/>
              <a:ext cx="7953207" cy="646331"/>
            </a:xfrm>
            <a:prstGeom prst="rect">
              <a:avLst/>
            </a:prstGeom>
          </p:spPr>
          <p:txBody>
            <a:bodyPr wrap="square">
              <a:spAutoFit/>
            </a:bodyPr>
            <a:lstStyle/>
            <a:p>
              <a:r>
                <a:rPr lang="tr-TR" dirty="0">
                  <a:solidFill>
                    <a:srgbClr val="575757"/>
                  </a:solidFill>
                </a:rPr>
                <a:t>Teknolojiyi, gündelik yaşamı ve sorumlulukları aksatacak</a:t>
              </a:r>
            </a:p>
            <a:p>
              <a:r>
                <a:rPr lang="tr-TR" dirty="0">
                  <a:solidFill>
                    <a:srgbClr val="575757"/>
                  </a:solidFill>
                </a:rPr>
                <a:t>şekilde kullanarak,</a:t>
              </a:r>
            </a:p>
          </p:txBody>
        </p:sp>
        <p:pic>
          <p:nvPicPr>
            <p:cNvPr id="45" name="Resim 44"/>
            <p:cNvPicPr>
              <a:picLocks noChangeAspect="1"/>
            </p:cNvPicPr>
            <p:nvPr/>
          </p:nvPicPr>
          <p:blipFill>
            <a:blip r:embed="rId3"/>
            <a:stretch>
              <a:fillRect/>
            </a:stretch>
          </p:blipFill>
          <p:spPr>
            <a:xfrm>
              <a:off x="554927" y="2549458"/>
              <a:ext cx="191250" cy="180000"/>
            </a:xfrm>
            <a:prstGeom prst="rect">
              <a:avLst/>
            </a:prstGeom>
          </p:spPr>
        </p:pic>
      </p:grpSp>
      <p:grpSp>
        <p:nvGrpSpPr>
          <p:cNvPr id="46" name="Grup 45"/>
          <p:cNvGrpSpPr/>
          <p:nvPr/>
        </p:nvGrpSpPr>
        <p:grpSpPr>
          <a:xfrm>
            <a:off x="554927" y="4152166"/>
            <a:ext cx="6844162" cy="923330"/>
            <a:chOff x="554927" y="2447025"/>
            <a:chExt cx="6844162" cy="923330"/>
          </a:xfrm>
        </p:grpSpPr>
        <p:sp>
          <p:nvSpPr>
            <p:cNvPr id="47" name="Dikdörtgen 46"/>
            <p:cNvSpPr/>
            <p:nvPr/>
          </p:nvSpPr>
          <p:spPr>
            <a:xfrm>
              <a:off x="746176" y="2447025"/>
              <a:ext cx="6652913" cy="923330"/>
            </a:xfrm>
            <a:prstGeom prst="rect">
              <a:avLst/>
            </a:prstGeom>
          </p:spPr>
          <p:txBody>
            <a:bodyPr wrap="square">
              <a:spAutoFit/>
            </a:bodyPr>
            <a:lstStyle/>
            <a:p>
              <a:r>
                <a:rPr lang="tr-TR" dirty="0">
                  <a:solidFill>
                    <a:srgbClr val="575757"/>
                  </a:solidFill>
                </a:rPr>
                <a:t>Teknolojiyi; fiziksel, sosyal, psikolojik ve zihinsel gelişimi olumsuz </a:t>
              </a:r>
            </a:p>
            <a:p>
              <a:r>
                <a:rPr lang="tr-TR" dirty="0">
                  <a:solidFill>
                    <a:srgbClr val="575757"/>
                  </a:solidFill>
                </a:rPr>
                <a:t>etkileyecek şekilde kullanarak teknoloji kullanımını </a:t>
              </a:r>
            </a:p>
            <a:p>
              <a:r>
                <a:rPr lang="tr-TR" dirty="0">
                  <a:solidFill>
                    <a:srgbClr val="575757"/>
                  </a:solidFill>
                </a:rPr>
                <a:t>kendimiz için zararlı hale getiririz.</a:t>
              </a:r>
            </a:p>
          </p:txBody>
        </p:sp>
        <p:pic>
          <p:nvPicPr>
            <p:cNvPr id="48" name="Resim 47"/>
            <p:cNvPicPr>
              <a:picLocks noChangeAspect="1"/>
            </p:cNvPicPr>
            <p:nvPr/>
          </p:nvPicPr>
          <p:blipFill>
            <a:blip r:embed="rId3"/>
            <a:stretch>
              <a:fillRect/>
            </a:stretch>
          </p:blipFill>
          <p:spPr>
            <a:xfrm>
              <a:off x="554927" y="2549458"/>
              <a:ext cx="191250" cy="180000"/>
            </a:xfrm>
            <a:prstGeom prst="rect">
              <a:avLst/>
            </a:prstGeom>
          </p:spPr>
        </p:pic>
      </p:grpSp>
      <p:pic>
        <p:nvPicPr>
          <p:cNvPr id="2" name="Resim 1"/>
          <p:cNvPicPr>
            <a:picLocks noChangeAspect="1"/>
          </p:cNvPicPr>
          <p:nvPr/>
        </p:nvPicPr>
        <p:blipFill>
          <a:blip r:embed="rId4"/>
          <a:stretch>
            <a:fillRect/>
          </a:stretch>
        </p:blipFill>
        <p:spPr>
          <a:xfrm>
            <a:off x="8295918" y="2739166"/>
            <a:ext cx="2321301" cy="3073723"/>
          </a:xfrm>
          <a:prstGeom prst="rect">
            <a:avLst/>
          </a:prstGeom>
        </p:spPr>
      </p:pic>
      <p:sp>
        <p:nvSpPr>
          <p:cNvPr id="3" name="Dikdörtgen 2"/>
          <p:cNvSpPr/>
          <p:nvPr/>
        </p:nvSpPr>
        <p:spPr>
          <a:xfrm>
            <a:off x="8606976" y="3059668"/>
            <a:ext cx="1699183" cy="1938992"/>
          </a:xfrm>
          <a:prstGeom prst="rect">
            <a:avLst/>
          </a:prstGeom>
        </p:spPr>
        <p:txBody>
          <a:bodyPr wrap="none">
            <a:spAutoFit/>
          </a:bodyPr>
          <a:lstStyle/>
          <a:p>
            <a:pPr algn="ctr"/>
            <a:r>
              <a:rPr lang="tr-TR" sz="2400" b="1" dirty="0">
                <a:solidFill>
                  <a:srgbClr val="575757"/>
                </a:solidFill>
              </a:rPr>
              <a:t>SONUÇ : </a:t>
            </a:r>
          </a:p>
          <a:p>
            <a:pPr algn="ctr"/>
            <a:endParaRPr lang="tr-TR" sz="2400" b="1" dirty="0">
              <a:solidFill>
                <a:srgbClr val="575757"/>
              </a:solidFill>
            </a:endParaRPr>
          </a:p>
          <a:p>
            <a:pPr algn="ctr"/>
            <a:r>
              <a:rPr lang="tr-TR" sz="2400" dirty="0">
                <a:solidFill>
                  <a:srgbClr val="575757"/>
                </a:solidFill>
              </a:rPr>
              <a:t>Sosyal fobi</a:t>
            </a:r>
          </a:p>
          <a:p>
            <a:pPr algn="ctr"/>
            <a:r>
              <a:rPr lang="tr-TR" sz="2400" dirty="0">
                <a:solidFill>
                  <a:srgbClr val="575757"/>
                </a:solidFill>
              </a:rPr>
              <a:t>Huzursuzluk</a:t>
            </a:r>
          </a:p>
          <a:p>
            <a:pPr algn="ctr"/>
            <a:r>
              <a:rPr lang="tr-TR" sz="2400" dirty="0">
                <a:solidFill>
                  <a:srgbClr val="575757"/>
                </a:solidFill>
              </a:rPr>
              <a:t>Mutsuzluk</a:t>
            </a:r>
          </a:p>
        </p:txBody>
      </p:sp>
    </p:spTree>
    <p:extLst>
      <p:ext uri="{BB962C8B-B14F-4D97-AF65-F5344CB8AC3E}">
        <p14:creationId xmlns:p14="http://schemas.microsoft.com/office/powerpoint/2010/main" val="47545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50"/>
                                        <p:tgtEl>
                                          <p:spTgt spid="32"/>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250"/>
                                        <p:tgtEl>
                                          <p:spTgt spid="43"/>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250"/>
                                        <p:tgtEl>
                                          <p:spTgt spid="46"/>
                                        </p:tgtEl>
                                      </p:cBhvr>
                                    </p:animEffect>
                                  </p:childTnLst>
                                </p:cTn>
                              </p:par>
                            </p:childTnLst>
                          </p:cTn>
                        </p:par>
                        <p:par>
                          <p:cTn id="29" fill="hold">
                            <p:stCondLst>
                              <p:cond delay="1500"/>
                            </p:stCondLst>
                            <p:childTnLst>
                              <p:par>
                                <p:cTn id="30" presetID="21" presetClass="entr" presetSubtype="1"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heel(1)">
                                      <p:cBhvr>
                                        <p:cTn id="32" dur="1000"/>
                                        <p:tgtEl>
                                          <p:spTgt spid="2"/>
                                        </p:tgtEl>
                                      </p:cBhvr>
                                    </p:animEffect>
                                  </p:childTnLst>
                                </p:cTn>
                              </p:par>
                            </p:childTnLst>
                          </p:cTn>
                        </p:par>
                        <p:par>
                          <p:cTn id="33" fill="hold">
                            <p:stCondLst>
                              <p:cond delay="2500"/>
                            </p:stCondLst>
                            <p:childTnLst>
                              <p:par>
                                <p:cTn id="34" presetID="47" presetClass="entr" presetSubtype="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anim calcmode="lin" valueType="num">
                                      <p:cBhvr>
                                        <p:cTn id="37" dur="500" fill="hold"/>
                                        <p:tgtEl>
                                          <p:spTgt spid="3"/>
                                        </p:tgtEl>
                                        <p:attrNameLst>
                                          <p:attrName>ppt_x</p:attrName>
                                        </p:attrNameLst>
                                      </p:cBhvr>
                                      <p:tavLst>
                                        <p:tav tm="0">
                                          <p:val>
                                            <p:strVal val="#ppt_x"/>
                                          </p:val>
                                        </p:tav>
                                        <p:tav tm="100000">
                                          <p:val>
                                            <p:strVal val="#ppt_x"/>
                                          </p:val>
                                        </p:tav>
                                      </p:tavLst>
                                    </p:anim>
                                    <p:anim calcmode="lin" valueType="num">
                                      <p:cBhvr>
                                        <p:cTn id="3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931706" cy="1015663"/>
          </a:xfrm>
          <a:prstGeom prst="rect">
            <a:avLst/>
          </a:prstGeom>
          <a:noFill/>
        </p:spPr>
        <p:txBody>
          <a:bodyPr wrap="none" rtlCol="0">
            <a:spAutoFit/>
          </a:bodyPr>
          <a:lstStyle/>
          <a:p>
            <a:r>
              <a:rPr lang="tr-TR" sz="6000" b="1" dirty="0"/>
              <a:t>Bağımlılık Gelişebilir!</a:t>
            </a:r>
          </a:p>
        </p:txBody>
      </p:sp>
      <p:grpSp>
        <p:nvGrpSpPr>
          <p:cNvPr id="3" name="Grup 2"/>
          <p:cNvGrpSpPr/>
          <p:nvPr/>
        </p:nvGrpSpPr>
        <p:grpSpPr>
          <a:xfrm>
            <a:off x="588550" y="1902046"/>
            <a:ext cx="7367363" cy="707886"/>
            <a:chOff x="588550" y="1902046"/>
            <a:chExt cx="7367363" cy="707886"/>
          </a:xfrm>
        </p:grpSpPr>
        <p:sp>
          <p:nvSpPr>
            <p:cNvPr id="10" name="Dikdörtgen 9"/>
            <p:cNvSpPr/>
            <p:nvPr/>
          </p:nvSpPr>
          <p:spPr>
            <a:xfrm>
              <a:off x="1150596" y="1902046"/>
              <a:ext cx="6805317" cy="707886"/>
            </a:xfrm>
            <a:prstGeom prst="rect">
              <a:avLst/>
            </a:prstGeom>
          </p:spPr>
          <p:txBody>
            <a:bodyPr wrap="square">
              <a:spAutoFit/>
            </a:bodyPr>
            <a:lstStyle/>
            <a:p>
              <a:r>
                <a:rPr lang="tr-TR" sz="2000" dirty="0">
                  <a:solidFill>
                    <a:srgbClr val="575757"/>
                  </a:solidFill>
                </a:rPr>
                <a:t>Çocuk/genç dış dünyadan kopup bilgisayar  ve internet </a:t>
              </a:r>
            </a:p>
            <a:p>
              <a:r>
                <a:rPr lang="tr-TR" sz="2000" dirty="0">
                  <a:solidFill>
                    <a:srgbClr val="575757"/>
                  </a:solidFill>
                </a:rPr>
                <a:t>için diğer </a:t>
              </a:r>
              <a:r>
                <a:rPr lang="tr-TR" sz="2000" b="1" dirty="0">
                  <a:solidFill>
                    <a:srgbClr val="E61F4F"/>
                  </a:solidFill>
                </a:rPr>
                <a:t>sorumluluklarını ihmal edebilir.</a:t>
              </a:r>
            </a:p>
          </p:txBody>
        </p:sp>
        <p:pic>
          <p:nvPicPr>
            <p:cNvPr id="2" name="Resim 1"/>
            <p:cNvPicPr>
              <a:picLocks noChangeAspect="1"/>
            </p:cNvPicPr>
            <p:nvPr/>
          </p:nvPicPr>
          <p:blipFill>
            <a:blip r:embed="rId3"/>
            <a:stretch>
              <a:fillRect/>
            </a:stretch>
          </p:blipFill>
          <p:spPr>
            <a:xfrm>
              <a:off x="588550" y="1974965"/>
              <a:ext cx="562047" cy="562047"/>
            </a:xfrm>
            <a:prstGeom prst="rect">
              <a:avLst/>
            </a:prstGeom>
          </p:spPr>
        </p:pic>
      </p:grpSp>
      <p:grpSp>
        <p:nvGrpSpPr>
          <p:cNvPr id="6" name="Grup 5"/>
          <p:cNvGrpSpPr/>
          <p:nvPr/>
        </p:nvGrpSpPr>
        <p:grpSpPr>
          <a:xfrm>
            <a:off x="588550" y="2842349"/>
            <a:ext cx="7367363" cy="707886"/>
            <a:chOff x="588550" y="2842349"/>
            <a:chExt cx="7367363" cy="707886"/>
          </a:xfrm>
        </p:grpSpPr>
        <p:pic>
          <p:nvPicPr>
            <p:cNvPr id="18" name="Resim 17"/>
            <p:cNvPicPr>
              <a:picLocks noChangeAspect="1"/>
            </p:cNvPicPr>
            <p:nvPr/>
          </p:nvPicPr>
          <p:blipFill>
            <a:blip r:embed="rId3"/>
            <a:stretch>
              <a:fillRect/>
            </a:stretch>
          </p:blipFill>
          <p:spPr>
            <a:xfrm>
              <a:off x="588550" y="2915268"/>
              <a:ext cx="562047" cy="562047"/>
            </a:xfrm>
            <a:prstGeom prst="rect">
              <a:avLst/>
            </a:prstGeom>
          </p:spPr>
        </p:pic>
        <p:sp>
          <p:nvSpPr>
            <p:cNvPr id="20" name="Dikdörtgen 19"/>
            <p:cNvSpPr/>
            <p:nvPr/>
          </p:nvSpPr>
          <p:spPr>
            <a:xfrm>
              <a:off x="1150596" y="2842349"/>
              <a:ext cx="6805317" cy="707886"/>
            </a:xfrm>
            <a:prstGeom prst="rect">
              <a:avLst/>
            </a:prstGeom>
          </p:spPr>
          <p:txBody>
            <a:bodyPr wrap="square">
              <a:spAutoFit/>
            </a:bodyPr>
            <a:lstStyle/>
            <a:p>
              <a:r>
                <a:rPr lang="tr-TR" sz="2000" dirty="0">
                  <a:solidFill>
                    <a:srgbClr val="575757"/>
                  </a:solidFill>
                </a:rPr>
                <a:t>Dışarıda ya da okulda arkadaşlarıyla etkileşim içinde </a:t>
              </a:r>
            </a:p>
            <a:p>
              <a:r>
                <a:rPr lang="tr-TR" sz="2000" dirty="0">
                  <a:solidFill>
                    <a:srgbClr val="575757"/>
                  </a:solidFill>
                </a:rPr>
                <a:t>olmak yerine </a:t>
              </a:r>
              <a:r>
                <a:rPr lang="tr-TR" sz="2000" b="1" dirty="0">
                  <a:solidFill>
                    <a:srgbClr val="E61F4F"/>
                  </a:solidFill>
                </a:rPr>
                <a:t>eve kapanabilir.</a:t>
              </a:r>
            </a:p>
          </p:txBody>
        </p:sp>
      </p:grpSp>
      <p:grpSp>
        <p:nvGrpSpPr>
          <p:cNvPr id="7" name="Grup 6"/>
          <p:cNvGrpSpPr/>
          <p:nvPr/>
        </p:nvGrpSpPr>
        <p:grpSpPr>
          <a:xfrm>
            <a:off x="588549" y="3782651"/>
            <a:ext cx="7367363" cy="707886"/>
            <a:chOff x="588549" y="3782651"/>
            <a:chExt cx="7367363" cy="707886"/>
          </a:xfrm>
        </p:grpSpPr>
        <p:pic>
          <p:nvPicPr>
            <p:cNvPr id="19" name="Resim 18"/>
            <p:cNvPicPr>
              <a:picLocks noChangeAspect="1"/>
            </p:cNvPicPr>
            <p:nvPr/>
          </p:nvPicPr>
          <p:blipFill>
            <a:blip r:embed="rId3"/>
            <a:stretch>
              <a:fillRect/>
            </a:stretch>
          </p:blipFill>
          <p:spPr>
            <a:xfrm>
              <a:off x="588549" y="3855571"/>
              <a:ext cx="562047" cy="562047"/>
            </a:xfrm>
            <a:prstGeom prst="rect">
              <a:avLst/>
            </a:prstGeom>
          </p:spPr>
        </p:pic>
        <p:sp>
          <p:nvSpPr>
            <p:cNvPr id="21" name="Dikdörtgen 20"/>
            <p:cNvSpPr/>
            <p:nvPr/>
          </p:nvSpPr>
          <p:spPr>
            <a:xfrm>
              <a:off x="1150595" y="3782651"/>
              <a:ext cx="6805317" cy="707886"/>
            </a:xfrm>
            <a:prstGeom prst="rect">
              <a:avLst/>
            </a:prstGeom>
          </p:spPr>
          <p:txBody>
            <a:bodyPr wrap="square">
              <a:spAutoFit/>
            </a:bodyPr>
            <a:lstStyle/>
            <a:p>
              <a:r>
                <a:rPr lang="tr-TR" sz="2000" dirty="0">
                  <a:solidFill>
                    <a:srgbClr val="575757"/>
                  </a:solidFill>
                </a:rPr>
                <a:t>Kendi oluşturduğu sanal dünyası içinde</a:t>
              </a:r>
            </a:p>
            <a:p>
              <a:r>
                <a:rPr lang="tr-TR" sz="2000" dirty="0">
                  <a:solidFill>
                    <a:srgbClr val="575757"/>
                  </a:solidFill>
                </a:rPr>
                <a:t>kaybolur ve </a:t>
              </a:r>
              <a:r>
                <a:rPr lang="tr-TR" sz="2000" b="1" dirty="0">
                  <a:solidFill>
                    <a:srgbClr val="E61F4F"/>
                  </a:solidFill>
                </a:rPr>
                <a:t>sosyal yaşamdan kopar.</a:t>
              </a:r>
            </a:p>
          </p:txBody>
        </p:sp>
      </p:grpSp>
    </p:spTree>
    <p:extLst>
      <p:ext uri="{BB962C8B-B14F-4D97-AF65-F5344CB8AC3E}">
        <p14:creationId xmlns:p14="http://schemas.microsoft.com/office/powerpoint/2010/main" val="226293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50"/>
                                        <p:tgtEl>
                                          <p:spTgt spid="3"/>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683787" cy="1015663"/>
          </a:xfrm>
          <a:prstGeom prst="rect">
            <a:avLst/>
          </a:prstGeom>
          <a:noFill/>
        </p:spPr>
        <p:txBody>
          <a:bodyPr wrap="none" rtlCol="0">
            <a:spAutoFit/>
          </a:bodyPr>
          <a:lstStyle/>
          <a:p>
            <a:r>
              <a:rPr lang="tr-TR" sz="6000" b="1" dirty="0"/>
              <a:t>Sağlığımıza Zarar Verebilir!</a:t>
            </a:r>
          </a:p>
        </p:txBody>
      </p:sp>
      <p:pic>
        <p:nvPicPr>
          <p:cNvPr id="8" name="Resim 7"/>
          <p:cNvPicPr>
            <a:picLocks noChangeAspect="1"/>
          </p:cNvPicPr>
          <p:nvPr/>
        </p:nvPicPr>
        <p:blipFill>
          <a:blip r:embed="rId3"/>
          <a:stretch>
            <a:fillRect/>
          </a:stretch>
        </p:blipFill>
        <p:spPr>
          <a:xfrm>
            <a:off x="1833696" y="1800721"/>
            <a:ext cx="3661093" cy="3684363"/>
          </a:xfrm>
          <a:prstGeom prst="rect">
            <a:avLst/>
          </a:prstGeom>
        </p:spPr>
      </p:pic>
      <p:pic>
        <p:nvPicPr>
          <p:cNvPr id="9" name="Resim 8"/>
          <p:cNvPicPr>
            <a:picLocks noChangeAspect="1"/>
          </p:cNvPicPr>
          <p:nvPr/>
        </p:nvPicPr>
        <p:blipFill>
          <a:blip r:embed="rId4"/>
          <a:stretch>
            <a:fillRect/>
          </a:stretch>
        </p:blipFill>
        <p:spPr>
          <a:xfrm>
            <a:off x="6195886" y="1802452"/>
            <a:ext cx="3862516" cy="3529006"/>
          </a:xfrm>
          <a:prstGeom prst="rect">
            <a:avLst/>
          </a:prstGeom>
        </p:spPr>
      </p:pic>
    </p:spTree>
    <p:extLst>
      <p:ext uri="{BB962C8B-B14F-4D97-AF65-F5344CB8AC3E}">
        <p14:creationId xmlns:p14="http://schemas.microsoft.com/office/powerpoint/2010/main" val="97246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50"/>
                                        <p:tgtEl>
                                          <p:spTgt spid="8"/>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2000" r="-9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766165" cy="1015663"/>
          </a:xfrm>
          <a:prstGeom prst="rect">
            <a:avLst/>
          </a:prstGeom>
          <a:noFill/>
        </p:spPr>
        <p:txBody>
          <a:bodyPr wrap="none" rtlCol="0">
            <a:spAutoFit/>
          </a:bodyPr>
          <a:lstStyle/>
          <a:p>
            <a:r>
              <a:rPr lang="tr-TR" sz="6000" b="1" dirty="0"/>
              <a:t>Başka Zararları Yok mu?</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626295"/>
            <a:ext cx="2200646" cy="400110"/>
            <a:chOff x="554927" y="1881525"/>
            <a:chExt cx="2200646" cy="400110"/>
          </a:xfrm>
        </p:grpSpPr>
        <p:sp>
          <p:nvSpPr>
            <p:cNvPr id="26" name="Metin kutusu 25"/>
            <p:cNvSpPr txBox="1"/>
            <p:nvPr/>
          </p:nvSpPr>
          <p:spPr>
            <a:xfrm>
              <a:off x="746177" y="1881525"/>
              <a:ext cx="2009396" cy="400110"/>
            </a:xfrm>
            <a:prstGeom prst="rect">
              <a:avLst/>
            </a:prstGeom>
            <a:noFill/>
          </p:spPr>
          <p:txBody>
            <a:bodyPr wrap="none" rtlCol="0">
              <a:spAutoFit/>
            </a:bodyPr>
            <a:lstStyle/>
            <a:p>
              <a:r>
                <a:rPr lang="tr-TR" sz="2000" dirty="0">
                  <a:solidFill>
                    <a:srgbClr val="575757"/>
                  </a:solidFill>
                </a:rPr>
                <a:t>Özgüvende düşüş</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3821974"/>
            <a:ext cx="5638838" cy="707886"/>
            <a:chOff x="554927" y="1881526"/>
            <a:chExt cx="5638838" cy="707886"/>
          </a:xfrm>
        </p:grpSpPr>
        <p:sp>
          <p:nvSpPr>
            <p:cNvPr id="31" name="Metin kutusu 30"/>
            <p:cNvSpPr txBox="1"/>
            <p:nvPr/>
          </p:nvSpPr>
          <p:spPr>
            <a:xfrm>
              <a:off x="746176" y="1881526"/>
              <a:ext cx="5447589" cy="707886"/>
            </a:xfrm>
            <a:prstGeom prst="rect">
              <a:avLst/>
            </a:prstGeom>
            <a:noFill/>
          </p:spPr>
          <p:txBody>
            <a:bodyPr wrap="square" rtlCol="0">
              <a:spAutoFit/>
            </a:bodyPr>
            <a:lstStyle/>
            <a:p>
              <a:r>
                <a:rPr lang="tr-TR" sz="2000" dirty="0">
                  <a:solidFill>
                    <a:srgbClr val="575757"/>
                  </a:solidFill>
                </a:rPr>
                <a:t>Sosyal gelişimde önemli ölçüde gerileme, çevreyle arasındaki ilişkinin zayıflaması ya da kopması</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237513"/>
            <a:ext cx="4332320" cy="400110"/>
            <a:chOff x="554927" y="1881525"/>
            <a:chExt cx="4332320" cy="400110"/>
          </a:xfrm>
        </p:grpSpPr>
        <p:sp>
          <p:nvSpPr>
            <p:cNvPr id="34" name="Metin kutusu 33"/>
            <p:cNvSpPr txBox="1"/>
            <p:nvPr/>
          </p:nvSpPr>
          <p:spPr>
            <a:xfrm>
              <a:off x="746177" y="1881525"/>
              <a:ext cx="4141070" cy="400110"/>
            </a:xfrm>
            <a:prstGeom prst="rect">
              <a:avLst/>
            </a:prstGeom>
            <a:noFill/>
          </p:spPr>
          <p:txBody>
            <a:bodyPr wrap="none" rtlCol="0">
              <a:spAutoFit/>
            </a:bodyPr>
            <a:lstStyle/>
            <a:p>
              <a:r>
                <a:rPr lang="tr-TR" sz="2000" dirty="0">
                  <a:solidFill>
                    <a:srgbClr val="575757"/>
                  </a:solidFill>
                </a:rPr>
                <a:t>Sürekli uykusuz ve yorgun görünmeler</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1995022"/>
            <a:ext cx="4178688" cy="400110"/>
            <a:chOff x="554927" y="1881525"/>
            <a:chExt cx="4178688" cy="400110"/>
          </a:xfrm>
        </p:grpSpPr>
        <p:sp>
          <p:nvSpPr>
            <p:cNvPr id="37" name="Metin kutusu 36"/>
            <p:cNvSpPr txBox="1"/>
            <p:nvPr/>
          </p:nvSpPr>
          <p:spPr>
            <a:xfrm>
              <a:off x="746177" y="1881525"/>
              <a:ext cx="3987438" cy="400110"/>
            </a:xfrm>
            <a:prstGeom prst="rect">
              <a:avLst/>
            </a:prstGeom>
            <a:noFill/>
          </p:spPr>
          <p:txBody>
            <a:bodyPr wrap="none" rtlCol="0">
              <a:spAutoFit/>
            </a:bodyPr>
            <a:lstStyle/>
            <a:p>
              <a:r>
                <a:rPr lang="tr-TR" sz="2000" dirty="0">
                  <a:solidFill>
                    <a:srgbClr val="575757"/>
                  </a:solidFill>
                </a:rPr>
                <a:t>İçe dönüklük (çekinme-kaçınma hâli)</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39" name="Rectangle 13">
            <a:extLst>
              <a:ext uri="{FF2B5EF4-FFF2-40B4-BE49-F238E27FC236}">
                <a16:creationId xmlns:a16="http://schemas.microsoft.com/office/drawing/2014/main" id="{91EB74A9-6A95-8D48-A3B3-7D1A0F766C62}"/>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40" name="Metin kutusu 39">
            <a:extLst>
              <a:ext uri="{FF2B5EF4-FFF2-40B4-BE49-F238E27FC236}">
                <a16:creationId xmlns:a16="http://schemas.microsoft.com/office/drawing/2014/main" id="{F3BFBAE2-A08D-FD44-9BE8-D7190D361409}"/>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25</a:t>
            </a:fld>
            <a:endParaRPr lang="tr-TR" sz="2400" b="1" dirty="0">
              <a:solidFill>
                <a:srgbClr val="DADADA"/>
              </a:solidFill>
            </a:endParaRPr>
          </a:p>
        </p:txBody>
      </p:sp>
    </p:spTree>
    <p:extLst>
      <p:ext uri="{BB962C8B-B14F-4D97-AF65-F5344CB8AC3E}">
        <p14:creationId xmlns:p14="http://schemas.microsoft.com/office/powerpoint/2010/main" val="317934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250"/>
                                        <p:tgtEl>
                                          <p:spTgt spid="33"/>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250"/>
                                        <p:tgtEl>
                                          <p:spTgt spid="30"/>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2000" r="-9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766165" cy="1015663"/>
          </a:xfrm>
          <a:prstGeom prst="rect">
            <a:avLst/>
          </a:prstGeom>
          <a:noFill/>
        </p:spPr>
        <p:txBody>
          <a:bodyPr wrap="none" rtlCol="0">
            <a:spAutoFit/>
          </a:bodyPr>
          <a:lstStyle/>
          <a:p>
            <a:r>
              <a:rPr lang="tr-TR" sz="6000" b="1" dirty="0"/>
              <a:t>Başka Zararları Yok mu?</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76773" y="1881525"/>
            <a:ext cx="3857254" cy="707886"/>
            <a:chOff x="554927" y="1881525"/>
            <a:chExt cx="3857254" cy="707886"/>
          </a:xfrm>
        </p:grpSpPr>
        <p:sp>
          <p:nvSpPr>
            <p:cNvPr id="16" name="Metin kutusu 15"/>
            <p:cNvSpPr txBox="1"/>
            <p:nvPr/>
          </p:nvSpPr>
          <p:spPr>
            <a:xfrm>
              <a:off x="746177" y="1881525"/>
              <a:ext cx="3666004" cy="707886"/>
            </a:xfrm>
            <a:prstGeom prst="rect">
              <a:avLst/>
            </a:prstGeom>
            <a:noFill/>
          </p:spPr>
          <p:txBody>
            <a:bodyPr wrap="none" rtlCol="0">
              <a:spAutoFit/>
            </a:bodyPr>
            <a:lstStyle/>
            <a:p>
              <a:r>
                <a:rPr lang="tr-TR" sz="2000" dirty="0">
                  <a:solidFill>
                    <a:srgbClr val="575757"/>
                  </a:solidFill>
                </a:rPr>
                <a:t>İnternetteki arkadaşlıkları fiziksel </a:t>
              </a:r>
            </a:p>
            <a:p>
              <a:r>
                <a:rPr lang="tr-TR" sz="2000" dirty="0">
                  <a:solidFill>
                    <a:srgbClr val="575757"/>
                  </a:solidFill>
                </a:rPr>
                <a:t>arkadaşlıklara tercih etme</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76773" y="3481826"/>
            <a:ext cx="4742434" cy="707886"/>
            <a:chOff x="554927" y="1881525"/>
            <a:chExt cx="4742434" cy="707886"/>
          </a:xfrm>
        </p:grpSpPr>
        <p:sp>
          <p:nvSpPr>
            <p:cNvPr id="34" name="Metin kutusu 33"/>
            <p:cNvSpPr txBox="1"/>
            <p:nvPr/>
          </p:nvSpPr>
          <p:spPr>
            <a:xfrm>
              <a:off x="746177" y="1881525"/>
              <a:ext cx="4551184" cy="707886"/>
            </a:xfrm>
            <a:prstGeom prst="rect">
              <a:avLst/>
            </a:prstGeom>
            <a:noFill/>
          </p:spPr>
          <p:txBody>
            <a:bodyPr wrap="square" rtlCol="0">
              <a:spAutoFit/>
            </a:bodyPr>
            <a:lstStyle/>
            <a:p>
              <a:r>
                <a:rPr lang="tr-TR" sz="2000" dirty="0">
                  <a:solidFill>
                    <a:srgbClr val="575757"/>
                  </a:solidFill>
                </a:rPr>
                <a:t>Sosyal kaygı düzeyinde ve saldırganlık </a:t>
              </a:r>
            </a:p>
            <a:p>
              <a:r>
                <a:rPr lang="tr-TR" sz="2000" dirty="0">
                  <a:solidFill>
                    <a:srgbClr val="575757"/>
                  </a:solidFill>
                </a:rPr>
                <a:t>davranışlarında yükselme</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76773" y="2707741"/>
            <a:ext cx="3857254" cy="707886"/>
            <a:chOff x="554927" y="1881525"/>
            <a:chExt cx="3857254" cy="707886"/>
          </a:xfrm>
        </p:grpSpPr>
        <p:sp>
          <p:nvSpPr>
            <p:cNvPr id="23" name="Metin kutusu 22"/>
            <p:cNvSpPr txBox="1"/>
            <p:nvPr/>
          </p:nvSpPr>
          <p:spPr>
            <a:xfrm>
              <a:off x="746177" y="1881525"/>
              <a:ext cx="3666004" cy="707886"/>
            </a:xfrm>
            <a:prstGeom prst="rect">
              <a:avLst/>
            </a:prstGeom>
            <a:noFill/>
          </p:spPr>
          <p:txBody>
            <a:bodyPr wrap="none" rtlCol="0">
              <a:spAutoFit/>
            </a:bodyPr>
            <a:lstStyle/>
            <a:p>
              <a:r>
                <a:rPr lang="tr-TR" sz="2000" dirty="0">
                  <a:solidFill>
                    <a:srgbClr val="575757"/>
                  </a:solidFill>
                </a:rPr>
                <a:t>Giderek yalnızlaşma ve yüz yüze </a:t>
              </a:r>
            </a:p>
            <a:p>
              <a:r>
                <a:rPr lang="tr-TR" sz="2000" dirty="0">
                  <a:solidFill>
                    <a:srgbClr val="575757"/>
                  </a:solidFill>
                </a:rPr>
                <a:t>ilişki kurmakta güçlük yaşama</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76773" y="4369152"/>
            <a:ext cx="3484074" cy="400110"/>
            <a:chOff x="554927" y="1881525"/>
            <a:chExt cx="3484074" cy="400110"/>
          </a:xfrm>
        </p:grpSpPr>
        <p:sp>
          <p:nvSpPr>
            <p:cNvPr id="37" name="Metin kutusu 36"/>
            <p:cNvSpPr txBox="1"/>
            <p:nvPr/>
          </p:nvSpPr>
          <p:spPr>
            <a:xfrm>
              <a:off x="746177" y="1881525"/>
              <a:ext cx="3292824" cy="400110"/>
            </a:xfrm>
            <a:prstGeom prst="rect">
              <a:avLst/>
            </a:prstGeom>
            <a:noFill/>
          </p:spPr>
          <p:txBody>
            <a:bodyPr wrap="none" rtlCol="0">
              <a:spAutoFit/>
            </a:bodyPr>
            <a:lstStyle/>
            <a:p>
              <a:r>
                <a:rPr lang="tr-TR" sz="2000" dirty="0">
                  <a:solidFill>
                    <a:srgbClr val="575757"/>
                  </a:solidFill>
                </a:rPr>
                <a:t>Kuru gözler, baş ve sırt ağrıları</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25" name="Rectangle 13">
            <a:extLst>
              <a:ext uri="{FF2B5EF4-FFF2-40B4-BE49-F238E27FC236}">
                <a16:creationId xmlns:a16="http://schemas.microsoft.com/office/drawing/2014/main" id="{1AB5ED5D-FDD6-7D48-BFCF-F4E91F75D939}"/>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6" name="Metin kutusu 25">
            <a:extLst>
              <a:ext uri="{FF2B5EF4-FFF2-40B4-BE49-F238E27FC236}">
                <a16:creationId xmlns:a16="http://schemas.microsoft.com/office/drawing/2014/main" id="{E659209C-7AA4-5841-A9A7-F5114ED55FB8}"/>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26</a:t>
            </a:fld>
            <a:endParaRPr lang="tr-TR" sz="2400" b="1" dirty="0">
              <a:solidFill>
                <a:srgbClr val="DADADA"/>
              </a:solidFill>
            </a:endParaRPr>
          </a:p>
        </p:txBody>
      </p:sp>
    </p:spTree>
    <p:extLst>
      <p:ext uri="{BB962C8B-B14F-4D97-AF65-F5344CB8AC3E}">
        <p14:creationId xmlns:p14="http://schemas.microsoft.com/office/powerpoint/2010/main" val="337357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250" fill="hold"/>
                                        <p:tgtEl>
                                          <p:spTgt spid="27"/>
                                        </p:tgtEl>
                                        <p:attrNameLst>
                                          <p:attrName>ppt_x</p:attrName>
                                        </p:attrNameLst>
                                      </p:cBhvr>
                                      <p:tavLst>
                                        <p:tav tm="0">
                                          <p:val>
                                            <p:strVal val="1+#ppt_w/2"/>
                                          </p:val>
                                        </p:tav>
                                        <p:tav tm="100000">
                                          <p:val>
                                            <p:strVal val="#ppt_x"/>
                                          </p:val>
                                        </p:tav>
                                      </p:tavLst>
                                    </p:anim>
                                    <p:anim calcmode="lin" valueType="num">
                                      <p:cBhvr additive="base">
                                        <p:cTn id="25" dur="250" fill="hold"/>
                                        <p:tgtEl>
                                          <p:spTgt spid="2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25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250" fill="hold"/>
                                        <p:tgtEl>
                                          <p:spTgt spid="28"/>
                                        </p:tgtEl>
                                        <p:attrNameLst>
                                          <p:attrName>ppt_x</p:attrName>
                                        </p:attrNameLst>
                                      </p:cBhvr>
                                      <p:tavLst>
                                        <p:tav tm="0">
                                          <p:val>
                                            <p:strVal val="1+#ppt_w/2"/>
                                          </p:val>
                                        </p:tav>
                                        <p:tav tm="100000">
                                          <p:val>
                                            <p:strVal val="#ppt_x"/>
                                          </p:val>
                                        </p:tav>
                                      </p:tavLst>
                                    </p:anim>
                                    <p:anim calcmode="lin" valueType="num">
                                      <p:cBhvr additive="base">
                                        <p:cTn id="29" dur="250" fill="hold"/>
                                        <p:tgtEl>
                                          <p:spTgt spid="28"/>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pic>
        <p:nvPicPr>
          <p:cNvPr id="6" name="Teknoloji Bağımlılığı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4066" y="616744"/>
            <a:ext cx="8999398" cy="5062161"/>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a:extLst>
              <a:ext uri="{FF2B5EF4-FFF2-40B4-BE49-F238E27FC236}">
                <a16:creationId xmlns:a16="http://schemas.microsoft.com/office/drawing/2014/main" id="{23F3D56B-624F-4740-A919-E9FD1D9418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616744"/>
            <a:ext cx="1150620" cy="1039595"/>
          </a:xfrm>
          <a:prstGeom prst="rect">
            <a:avLst/>
          </a:prstGeom>
        </p:spPr>
      </p:pic>
    </p:spTree>
    <p:extLst>
      <p:ext uri="{BB962C8B-B14F-4D97-AF65-F5344CB8AC3E}">
        <p14:creationId xmlns:p14="http://schemas.microsoft.com/office/powerpoint/2010/main" val="17526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11112" y="4008455"/>
            <a:ext cx="5529489" cy="1137646"/>
          </a:xfrm>
          <a:prstGeom prst="rect">
            <a:avLst/>
          </a:prstGeom>
        </p:spPr>
      </p:pic>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16" name="Metin kutusu 15"/>
          <p:cNvSpPr txBox="1"/>
          <p:nvPr/>
        </p:nvSpPr>
        <p:spPr>
          <a:xfrm>
            <a:off x="435784" y="1618823"/>
            <a:ext cx="5041765" cy="2246769"/>
          </a:xfrm>
          <a:prstGeom prst="rect">
            <a:avLst/>
          </a:prstGeom>
          <a:noFill/>
        </p:spPr>
        <p:txBody>
          <a:bodyPr wrap="none" rtlCol="0">
            <a:spAutoFit/>
          </a:bodyPr>
          <a:lstStyle/>
          <a:p>
            <a:r>
              <a:rPr lang="tr-TR" sz="2000" dirty="0">
                <a:solidFill>
                  <a:srgbClr val="575757"/>
                </a:solidFill>
              </a:rPr>
              <a:t>Soruları okuyup kendinizi değerlendiriniz. </a:t>
            </a:r>
          </a:p>
          <a:p>
            <a:r>
              <a:rPr lang="tr-TR" sz="2000" dirty="0">
                <a:solidFill>
                  <a:srgbClr val="575757"/>
                </a:solidFill>
              </a:rPr>
              <a:t>Kendinize yandaki puanlardan uygun </a:t>
            </a:r>
          </a:p>
          <a:p>
            <a:r>
              <a:rPr lang="tr-TR" sz="2000" dirty="0">
                <a:solidFill>
                  <a:srgbClr val="575757"/>
                </a:solidFill>
              </a:rPr>
              <a:t>olanı veriniz ve verdiğiniz puanı not ediniz. </a:t>
            </a:r>
          </a:p>
          <a:p>
            <a:endParaRPr lang="tr-TR" sz="2000" dirty="0">
              <a:solidFill>
                <a:srgbClr val="575757"/>
              </a:solidFill>
            </a:endParaRPr>
          </a:p>
          <a:p>
            <a:r>
              <a:rPr lang="tr-TR" sz="2000" dirty="0">
                <a:solidFill>
                  <a:srgbClr val="575757"/>
                </a:solidFill>
              </a:rPr>
              <a:t>Testin sonunda puanlarınızı toplayınız. </a:t>
            </a:r>
          </a:p>
          <a:p>
            <a:r>
              <a:rPr lang="tr-TR" sz="2000" dirty="0">
                <a:solidFill>
                  <a:srgbClr val="575757"/>
                </a:solidFill>
              </a:rPr>
              <a:t>Böylece internet ve teknoloji bağımlılığı </a:t>
            </a:r>
          </a:p>
          <a:p>
            <a:r>
              <a:rPr lang="tr-TR" sz="2000" dirty="0">
                <a:solidFill>
                  <a:srgbClr val="575757"/>
                </a:solidFill>
              </a:rPr>
              <a:t>konusunda durumunuzu belirlemiş olacaksınız.</a:t>
            </a:r>
          </a:p>
        </p:txBody>
      </p:sp>
      <p:sp>
        <p:nvSpPr>
          <p:cNvPr id="45" name="Dikdörtgen 44"/>
          <p:cNvSpPr/>
          <p:nvPr/>
        </p:nvSpPr>
        <p:spPr>
          <a:xfrm>
            <a:off x="447166" y="4367142"/>
            <a:ext cx="3691332" cy="369332"/>
          </a:xfrm>
          <a:prstGeom prst="rect">
            <a:avLst/>
          </a:prstGeom>
        </p:spPr>
        <p:txBody>
          <a:bodyPr wrap="none">
            <a:spAutoFit/>
          </a:bodyPr>
          <a:lstStyle/>
          <a:p>
            <a:r>
              <a:rPr lang="es-ES" dirty="0">
                <a:solidFill>
                  <a:schemeClr val="bg1"/>
                </a:solidFill>
              </a:rPr>
              <a:t>Haydi o zaman, soruları cevaplayalım.</a:t>
            </a:r>
            <a:endParaRPr lang="tr-TR" dirty="0">
              <a:solidFill>
                <a:schemeClr val="bg1"/>
              </a:solidFill>
            </a:endParaRPr>
          </a:p>
        </p:txBody>
      </p:sp>
      <p:pic>
        <p:nvPicPr>
          <p:cNvPr id="6" name="Resim 5"/>
          <p:cNvPicPr>
            <a:picLocks noChangeAspect="1"/>
          </p:cNvPicPr>
          <p:nvPr/>
        </p:nvPicPr>
        <p:blipFill>
          <a:blip r:embed="rId4"/>
          <a:stretch>
            <a:fillRect/>
          </a:stretch>
        </p:blipFill>
        <p:spPr>
          <a:xfrm>
            <a:off x="6905711" y="1802114"/>
            <a:ext cx="4590000" cy="3442500"/>
          </a:xfrm>
          <a:prstGeom prst="rect">
            <a:avLst/>
          </a:prstGeom>
        </p:spPr>
      </p:pic>
    </p:spTree>
    <p:extLst>
      <p:ext uri="{BB962C8B-B14F-4D97-AF65-F5344CB8AC3E}">
        <p14:creationId xmlns:p14="http://schemas.microsoft.com/office/powerpoint/2010/main" val="77447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50"/>
                                        <p:tgtEl>
                                          <p:spTgt spid="16"/>
                                        </p:tgtEl>
                                      </p:cBhvr>
                                    </p:animEffect>
                                  </p:childTnLst>
                                </p:cTn>
                              </p:par>
                            </p:childTnLst>
                          </p:cTn>
                        </p:par>
                        <p:par>
                          <p:cTn id="17" fill="hold">
                            <p:stCondLst>
                              <p:cond delay="750"/>
                            </p:stCondLst>
                            <p:childTnLst>
                              <p:par>
                                <p:cTn id="18" presetID="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250" fill="hold"/>
                                        <p:tgtEl>
                                          <p:spTgt spid="2"/>
                                        </p:tgtEl>
                                        <p:attrNameLst>
                                          <p:attrName>ppt_x</p:attrName>
                                        </p:attrNameLst>
                                      </p:cBhvr>
                                      <p:tavLst>
                                        <p:tav tm="0">
                                          <p:val>
                                            <p:strVal val="0-#ppt_w/2"/>
                                          </p:val>
                                        </p:tav>
                                        <p:tav tm="100000">
                                          <p:val>
                                            <p:strVal val="#ppt_x"/>
                                          </p:val>
                                        </p:tav>
                                      </p:tavLst>
                                    </p:anim>
                                    <p:anim calcmode="lin" valueType="num">
                                      <p:cBhvr additive="base">
                                        <p:cTn id="21" dur="250" fill="hold"/>
                                        <p:tgtEl>
                                          <p:spTgt spid="2"/>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250"/>
                                        <p:tgtEl>
                                          <p:spTgt spid="4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6" grpId="0"/>
      <p:bldP spid="4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580018"/>
            <a:ext cx="7009355" cy="1200329"/>
          </a:xfrm>
          <a:prstGeom prst="rect">
            <a:avLst/>
          </a:prstGeom>
          <a:noFill/>
        </p:spPr>
        <p:txBody>
          <a:bodyPr wrap="none" rtlCol="0">
            <a:spAutoFit/>
          </a:bodyPr>
          <a:lstStyle/>
          <a:p>
            <a:r>
              <a:rPr lang="tr-TR" sz="2400" b="1" dirty="0">
                <a:solidFill>
                  <a:srgbClr val="231F20"/>
                </a:solidFill>
              </a:rPr>
              <a:t>Bilgisayar ya da diğer teknolojik aygıtlarınla geçirdiğin</a:t>
            </a:r>
          </a:p>
          <a:p>
            <a:r>
              <a:rPr lang="tr-TR" sz="2400" b="1" dirty="0">
                <a:solidFill>
                  <a:srgbClr val="231F20"/>
                </a:solidFill>
              </a:rPr>
              <a:t>zaman yüzünden gündelik sorumluluklarında</a:t>
            </a:r>
          </a:p>
          <a:p>
            <a:r>
              <a:rPr lang="tr-TR" sz="2400" b="1" dirty="0">
                <a:solidFill>
                  <a:srgbClr val="231F20"/>
                </a:solidFill>
              </a:rPr>
              <a:t>aksama oluyor mu?</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1</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11781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80000"/>
            </a:blip>
            <a:srcRect/>
            <a:stretch>
              <a:fillRect l="-1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602816" cy="1015663"/>
          </a:xfrm>
          <a:prstGeom prst="rect">
            <a:avLst/>
          </a:prstGeom>
          <a:noFill/>
        </p:spPr>
        <p:txBody>
          <a:bodyPr wrap="none" rtlCol="0">
            <a:spAutoFit/>
          </a:bodyPr>
          <a:lstStyle/>
          <a:p>
            <a:r>
              <a:rPr lang="tr-TR" sz="6000" b="1" dirty="0"/>
              <a:t>Bağımlılık Nedir?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418593" y="1763265"/>
            <a:ext cx="5397311" cy="1015663"/>
          </a:xfrm>
          <a:prstGeom prst="rect">
            <a:avLst/>
          </a:prstGeom>
          <a:noFill/>
        </p:spPr>
        <p:txBody>
          <a:bodyPr wrap="none" rtlCol="0">
            <a:spAutoFit/>
          </a:bodyPr>
          <a:lstStyle/>
          <a:p>
            <a:r>
              <a:rPr lang="tr-TR" sz="2000" dirty="0">
                <a:solidFill>
                  <a:srgbClr val="575757"/>
                </a:solidFill>
              </a:rPr>
              <a:t>Bağımlılık, kişinin kullandığı bir nesne veya yaptığı </a:t>
            </a:r>
          </a:p>
          <a:p>
            <a:r>
              <a:rPr lang="tr-TR" sz="2000" dirty="0">
                <a:solidFill>
                  <a:srgbClr val="575757"/>
                </a:solidFill>
              </a:rPr>
              <a:t>bir eylem üzerinde kontrolünü kaybetmesi ve </a:t>
            </a:r>
          </a:p>
          <a:p>
            <a:r>
              <a:rPr lang="tr-TR" sz="2000" dirty="0">
                <a:solidFill>
                  <a:srgbClr val="575757"/>
                </a:solidFill>
              </a:rPr>
              <a:t>onsuz bir yaşam sürememeye başlamasıdır.</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469820" y="3305698"/>
            <a:ext cx="6096000" cy="1323439"/>
          </a:xfrm>
          <a:prstGeom prst="rect">
            <a:avLst/>
          </a:prstGeom>
        </p:spPr>
        <p:txBody>
          <a:bodyPr>
            <a:spAutoFit/>
          </a:bodyPr>
          <a:lstStyle/>
          <a:p>
            <a:pPr algn="just"/>
            <a:r>
              <a:rPr lang="tr-TR" sz="2000" dirty="0">
                <a:solidFill>
                  <a:srgbClr val="575757"/>
                </a:solidFill>
              </a:rPr>
              <a:t>Kullanım ve davranış hayatın ciddi bir bölümünü </a:t>
            </a:r>
          </a:p>
          <a:p>
            <a:r>
              <a:rPr lang="tr-TR" sz="2000" dirty="0">
                <a:solidFill>
                  <a:srgbClr val="575757"/>
                </a:solidFill>
              </a:rPr>
              <a:t>kaplar, kişi yapmak zorunda olduğu işler ve ilişkiler dışında bütün vaktini ve  fiziksel enerjisini büyük oranda bağımlı olduğu maddeye veya eyleme yatırır.</a:t>
            </a:r>
          </a:p>
        </p:txBody>
      </p:sp>
      <p:sp>
        <p:nvSpPr>
          <p:cNvPr id="18" name="Metin kutusu 17">
            <a:extLst>
              <a:ext uri="{FF2B5EF4-FFF2-40B4-BE49-F238E27FC236}">
                <a16:creationId xmlns:a16="http://schemas.microsoft.com/office/drawing/2014/main" id="{B11AF179-C374-CD43-B332-17B34A96ED49}"/>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3</a:t>
            </a:fld>
            <a:endParaRPr lang="tr-TR" sz="2400" b="1" dirty="0">
              <a:solidFill>
                <a:srgbClr val="DADADA"/>
              </a:solidFill>
            </a:endParaRPr>
          </a:p>
        </p:txBody>
      </p:sp>
      <p:sp>
        <p:nvSpPr>
          <p:cNvPr id="19" name="Rectangle 13">
            <a:extLst>
              <a:ext uri="{FF2B5EF4-FFF2-40B4-BE49-F238E27FC236}">
                <a16:creationId xmlns:a16="http://schemas.microsoft.com/office/drawing/2014/main" id="{12CD41D1-A7CA-7E47-927D-EA708C2E1C12}"/>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35763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250"/>
                                        <p:tgtEl>
                                          <p:spTgt spid="16"/>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50"/>
                                        <p:tgtEl>
                                          <p:spTgt spid="3"/>
                                        </p:tgtEl>
                                      </p:cBhvr>
                                    </p:animEffect>
                                  </p:childTnLst>
                                </p:cTn>
                              </p:par>
                            </p:childTnLst>
                          </p:cTn>
                        </p:par>
                        <p:par>
                          <p:cTn id="29" fill="hold">
                            <p:stCondLst>
                              <p:cond delay="1500"/>
                            </p:stCondLst>
                            <p:childTnLst>
                              <p:par>
                                <p:cTn id="30" presetID="2" presetClass="entr" presetSubtype="2"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250" fill="hold"/>
                                        <p:tgtEl>
                                          <p:spTgt spid="27"/>
                                        </p:tgtEl>
                                        <p:attrNameLst>
                                          <p:attrName>ppt_x</p:attrName>
                                        </p:attrNameLst>
                                      </p:cBhvr>
                                      <p:tavLst>
                                        <p:tav tm="0">
                                          <p:val>
                                            <p:strVal val="1+#ppt_w/2"/>
                                          </p:val>
                                        </p:tav>
                                        <p:tav tm="100000">
                                          <p:val>
                                            <p:strVal val="#ppt_x"/>
                                          </p:val>
                                        </p:tav>
                                      </p:tavLst>
                                    </p:anim>
                                    <p:anim calcmode="lin" valueType="num">
                                      <p:cBhvr additive="base">
                                        <p:cTn id="33" dur="250" fill="hold"/>
                                        <p:tgtEl>
                                          <p:spTgt spid="27"/>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250" fill="hold"/>
                                        <p:tgtEl>
                                          <p:spTgt spid="28"/>
                                        </p:tgtEl>
                                        <p:attrNameLst>
                                          <p:attrName>ppt_x</p:attrName>
                                        </p:attrNameLst>
                                      </p:cBhvr>
                                      <p:tavLst>
                                        <p:tav tm="0">
                                          <p:val>
                                            <p:strVal val="1+#ppt_w/2"/>
                                          </p:val>
                                        </p:tav>
                                        <p:tav tm="100000">
                                          <p:val>
                                            <p:strVal val="#ppt_x"/>
                                          </p:val>
                                        </p:tav>
                                      </p:tavLst>
                                    </p:anim>
                                    <p:anim calcmode="lin" valueType="num">
                                      <p:cBhvr additive="base">
                                        <p:cTn id="37"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16" grpId="0"/>
      <p:bldP spid="28"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381491" cy="830997"/>
          </a:xfrm>
          <a:prstGeom prst="rect">
            <a:avLst/>
          </a:prstGeom>
          <a:noFill/>
        </p:spPr>
        <p:txBody>
          <a:bodyPr wrap="none" rtlCol="0">
            <a:spAutoFit/>
          </a:bodyPr>
          <a:lstStyle/>
          <a:p>
            <a:r>
              <a:rPr lang="tr-TR" sz="2400" b="1" dirty="0">
                <a:solidFill>
                  <a:srgbClr val="231F20"/>
                </a:solidFill>
              </a:rPr>
              <a:t>Daha fazla internette kalmak için evdeki </a:t>
            </a:r>
          </a:p>
          <a:p>
            <a:r>
              <a:rPr lang="tr-TR" sz="2400" b="1" dirty="0">
                <a:solidFill>
                  <a:srgbClr val="231F20"/>
                </a:solidFill>
              </a:rPr>
              <a:t>sorumluluklarınızı ne sıklıkta ihmal ediyorsunuz?</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2</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378474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5475794" cy="830997"/>
          </a:xfrm>
          <a:prstGeom prst="rect">
            <a:avLst/>
          </a:prstGeom>
          <a:noFill/>
        </p:spPr>
        <p:txBody>
          <a:bodyPr wrap="none" rtlCol="0">
            <a:spAutoFit/>
          </a:bodyPr>
          <a:lstStyle/>
          <a:p>
            <a:r>
              <a:rPr lang="tr-TR" sz="2400" b="1" dirty="0">
                <a:solidFill>
                  <a:srgbClr val="231F20"/>
                </a:solidFill>
              </a:rPr>
              <a:t>İnternetin heyecanını dostlarınızın </a:t>
            </a:r>
          </a:p>
          <a:p>
            <a:r>
              <a:rPr lang="tr-TR" sz="2400" b="1" dirty="0">
                <a:solidFill>
                  <a:srgbClr val="231F20"/>
                </a:solidFill>
              </a:rPr>
              <a:t>yakınlığına ne sıklıkta tercih ediyorsunuz?</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3</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121987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4906600" cy="830997"/>
          </a:xfrm>
          <a:prstGeom prst="rect">
            <a:avLst/>
          </a:prstGeom>
          <a:noFill/>
        </p:spPr>
        <p:txBody>
          <a:bodyPr wrap="none" rtlCol="0">
            <a:spAutoFit/>
          </a:bodyPr>
          <a:lstStyle/>
          <a:p>
            <a:r>
              <a:rPr lang="tr-TR" sz="2400" b="1" dirty="0">
                <a:solidFill>
                  <a:srgbClr val="231F20"/>
                </a:solidFill>
              </a:rPr>
              <a:t>İnternet üzerinden ne sıklıkta </a:t>
            </a:r>
          </a:p>
          <a:p>
            <a:r>
              <a:rPr lang="tr-TR" sz="2400" b="1" dirty="0">
                <a:solidFill>
                  <a:srgbClr val="231F20"/>
                </a:solidFill>
              </a:rPr>
              <a:t>yeni biriyle arkadaşlık kuruyorsunuz?</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4</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310487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5906938" cy="830997"/>
          </a:xfrm>
          <a:prstGeom prst="rect">
            <a:avLst/>
          </a:prstGeom>
          <a:noFill/>
        </p:spPr>
        <p:txBody>
          <a:bodyPr wrap="none" rtlCol="0">
            <a:spAutoFit/>
          </a:bodyPr>
          <a:lstStyle/>
          <a:p>
            <a:r>
              <a:rPr lang="tr-TR" sz="2400" b="1" dirty="0">
                <a:solidFill>
                  <a:srgbClr val="231F20"/>
                </a:solidFill>
              </a:rPr>
              <a:t>Hayatınızdaki insanlar internette geçirdiğiniz </a:t>
            </a:r>
          </a:p>
          <a:p>
            <a:r>
              <a:rPr lang="tr-TR" sz="2400" b="1" dirty="0">
                <a:solidFill>
                  <a:srgbClr val="231F20"/>
                </a:solidFill>
              </a:rPr>
              <a:t>süre konusunda ne sıklıkta şikâyet ediyorlar?</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5</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186601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7049622" cy="830997"/>
          </a:xfrm>
          <a:prstGeom prst="rect">
            <a:avLst/>
          </a:prstGeom>
          <a:noFill/>
        </p:spPr>
        <p:txBody>
          <a:bodyPr wrap="none" rtlCol="0">
            <a:spAutoFit/>
          </a:bodyPr>
          <a:lstStyle/>
          <a:p>
            <a:r>
              <a:rPr lang="tr-TR" sz="2400" b="1" dirty="0">
                <a:solidFill>
                  <a:srgbClr val="231F20"/>
                </a:solidFill>
              </a:rPr>
              <a:t>İnternette geçirdiğiniz zaman nedeniyle işinizde ya da </a:t>
            </a:r>
          </a:p>
          <a:p>
            <a:r>
              <a:rPr lang="tr-TR" sz="2400" b="1" dirty="0">
                <a:solidFill>
                  <a:srgbClr val="231F20"/>
                </a:solidFill>
              </a:rPr>
              <a:t>derslerinizde ne sıklıkta problem yaşıyorsunuz?</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6</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84463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7044749" cy="830997"/>
          </a:xfrm>
          <a:prstGeom prst="rect">
            <a:avLst/>
          </a:prstGeom>
          <a:noFill/>
        </p:spPr>
        <p:txBody>
          <a:bodyPr wrap="none" rtlCol="0">
            <a:spAutoFit/>
          </a:bodyPr>
          <a:lstStyle/>
          <a:p>
            <a:r>
              <a:rPr lang="tr-TR" sz="2400" b="1" dirty="0">
                <a:solidFill>
                  <a:srgbClr val="231F20"/>
                </a:solidFill>
              </a:rPr>
              <a:t>Bir şey yapmadan önce sosyal medya hesaplarınızı ne </a:t>
            </a:r>
          </a:p>
          <a:p>
            <a:r>
              <a:rPr lang="tr-TR" sz="2400" b="1" dirty="0">
                <a:solidFill>
                  <a:srgbClr val="231F20"/>
                </a:solidFill>
              </a:rPr>
              <a:t>sıklıkta kontrol ediyorsunuz?</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7</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277269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901120" cy="830997"/>
          </a:xfrm>
          <a:prstGeom prst="rect">
            <a:avLst/>
          </a:prstGeom>
          <a:noFill/>
        </p:spPr>
        <p:txBody>
          <a:bodyPr wrap="none" rtlCol="0">
            <a:spAutoFit/>
          </a:bodyPr>
          <a:lstStyle/>
          <a:p>
            <a:r>
              <a:rPr lang="tr-TR" sz="2400" b="1" dirty="0">
                <a:solidFill>
                  <a:srgbClr val="231F20"/>
                </a:solidFill>
              </a:rPr>
              <a:t>İşteki veya dersteki performansınız ya da </a:t>
            </a:r>
          </a:p>
          <a:p>
            <a:r>
              <a:rPr lang="tr-TR" sz="2400" b="1" dirty="0">
                <a:solidFill>
                  <a:srgbClr val="231F20"/>
                </a:solidFill>
              </a:rPr>
              <a:t>üretkenliğiniz ne sıklıkta internet sebebiyle düşüyor?</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8</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131750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100966" cy="830997"/>
          </a:xfrm>
          <a:prstGeom prst="rect">
            <a:avLst/>
          </a:prstGeom>
          <a:noFill/>
        </p:spPr>
        <p:txBody>
          <a:bodyPr wrap="none" rtlCol="0">
            <a:spAutoFit/>
          </a:bodyPr>
          <a:lstStyle/>
          <a:p>
            <a:r>
              <a:rPr lang="tr-TR" sz="2400" b="1" dirty="0">
                <a:solidFill>
                  <a:srgbClr val="231F20"/>
                </a:solidFill>
              </a:rPr>
              <a:t>İnternette ne yaptığınız sorulduğunda, </a:t>
            </a:r>
          </a:p>
          <a:p>
            <a:r>
              <a:rPr lang="tr-TR" sz="2400" b="1" dirty="0">
                <a:solidFill>
                  <a:srgbClr val="231F20"/>
                </a:solidFill>
              </a:rPr>
              <a:t>ne sıklıkta saldırgan ya da ketum oluyorsunuz?</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9</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252358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8226226" cy="830997"/>
          </a:xfrm>
          <a:prstGeom prst="rect">
            <a:avLst/>
          </a:prstGeom>
          <a:noFill/>
        </p:spPr>
        <p:txBody>
          <a:bodyPr wrap="none" rtlCol="0">
            <a:spAutoFit/>
          </a:bodyPr>
          <a:lstStyle/>
          <a:p>
            <a:r>
              <a:rPr lang="tr-TR" sz="2400" b="1" dirty="0">
                <a:solidFill>
                  <a:srgbClr val="231F20"/>
                </a:solidFill>
              </a:rPr>
              <a:t>Hayatınızla alakalı sizi rahatsız eden düşünceleri </a:t>
            </a:r>
          </a:p>
          <a:p>
            <a:r>
              <a:rPr lang="tr-TR" sz="2400" b="1" dirty="0">
                <a:solidFill>
                  <a:srgbClr val="231F20"/>
                </a:solidFill>
              </a:rPr>
              <a:t>ne sıklıkta interneti kullanarak zihninizden uzaklaştırıyorsunuz?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10</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352874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383992" cy="830997"/>
          </a:xfrm>
          <a:prstGeom prst="rect">
            <a:avLst/>
          </a:prstGeom>
          <a:noFill/>
        </p:spPr>
        <p:txBody>
          <a:bodyPr wrap="none" rtlCol="0">
            <a:spAutoFit/>
          </a:bodyPr>
          <a:lstStyle/>
          <a:p>
            <a:r>
              <a:rPr lang="tr-TR" sz="2400" b="1" dirty="0">
                <a:solidFill>
                  <a:srgbClr val="231F20"/>
                </a:solidFill>
              </a:rPr>
              <a:t>Ne sıklıkta kendinizi tekrar ne zaman </a:t>
            </a:r>
          </a:p>
          <a:p>
            <a:r>
              <a:rPr lang="tr-TR" sz="2400" b="1" dirty="0">
                <a:solidFill>
                  <a:srgbClr val="231F20"/>
                </a:solidFill>
              </a:rPr>
              <a:t>internete gireceğinizi düşünürken buluyorsunuz?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11</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95752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49" y="388099"/>
            <a:ext cx="11139063" cy="1015663"/>
          </a:xfrm>
          <a:prstGeom prst="rect">
            <a:avLst/>
          </a:prstGeom>
          <a:noFill/>
        </p:spPr>
        <p:txBody>
          <a:bodyPr wrap="square" rtlCol="0">
            <a:spAutoFit/>
          </a:bodyPr>
          <a:lstStyle/>
          <a:p>
            <a:r>
              <a:rPr lang="tr-TR" sz="6000" b="1" dirty="0"/>
              <a:t>Teknoloji Bağımlılığı Nedir?</a:t>
            </a:r>
          </a:p>
        </p:txBody>
      </p:sp>
      <p:sp>
        <p:nvSpPr>
          <p:cNvPr id="30" name="Metin kutusu 29"/>
          <p:cNvSpPr txBox="1"/>
          <p:nvPr/>
        </p:nvSpPr>
        <p:spPr>
          <a:xfrm>
            <a:off x="494673" y="2525286"/>
            <a:ext cx="4769319" cy="1631216"/>
          </a:xfrm>
          <a:prstGeom prst="rect">
            <a:avLst/>
          </a:prstGeom>
          <a:noFill/>
        </p:spPr>
        <p:txBody>
          <a:bodyPr wrap="none" rtlCol="0">
            <a:spAutoFit/>
          </a:bodyPr>
          <a:lstStyle/>
          <a:p>
            <a:r>
              <a:rPr lang="tr-TR" sz="2000" dirty="0">
                <a:solidFill>
                  <a:srgbClr val="575757"/>
                </a:solidFill>
              </a:rPr>
              <a:t>Teknoloji bağımlılığı, teknolojiyi kullanmada </a:t>
            </a:r>
          </a:p>
          <a:p>
            <a:r>
              <a:rPr lang="tr-TR" sz="2000" dirty="0">
                <a:solidFill>
                  <a:srgbClr val="575757"/>
                </a:solidFill>
              </a:rPr>
              <a:t>ve onunla ilişkide kişinin iradesini </a:t>
            </a:r>
          </a:p>
          <a:p>
            <a:r>
              <a:rPr lang="tr-TR" sz="2000" dirty="0">
                <a:solidFill>
                  <a:srgbClr val="575757"/>
                </a:solidFill>
              </a:rPr>
              <a:t>kaybetmesi, kendini denetleyememesi </a:t>
            </a:r>
          </a:p>
          <a:p>
            <a:r>
              <a:rPr lang="tr-TR" sz="2000" dirty="0">
                <a:solidFill>
                  <a:srgbClr val="575757"/>
                </a:solidFill>
              </a:rPr>
              <a:t>ve onsuz bir yaşam sürememeye </a:t>
            </a:r>
          </a:p>
          <a:p>
            <a:r>
              <a:rPr lang="tr-TR" sz="2000" dirty="0">
                <a:solidFill>
                  <a:srgbClr val="575757"/>
                </a:solidFill>
              </a:rPr>
              <a:t>başlaması hâlidir.</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t="-24000" r="-36000"/>
            </a:stretch>
          </a:blip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a:extLst>
              <a:ext uri="{FF2B5EF4-FFF2-40B4-BE49-F238E27FC236}">
                <a16:creationId xmlns:a16="http://schemas.microsoft.com/office/drawing/2014/main" id="{EA95602C-EF12-664E-BC56-D9CC5089F7FE}"/>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4</a:t>
            </a:fld>
            <a:endParaRPr lang="tr-TR" sz="2400" b="1" dirty="0">
              <a:solidFill>
                <a:srgbClr val="DADADA"/>
              </a:solidFill>
            </a:endParaRPr>
          </a:p>
        </p:txBody>
      </p:sp>
    </p:spTree>
    <p:extLst>
      <p:ext uri="{BB962C8B-B14F-4D97-AF65-F5344CB8AC3E}">
        <p14:creationId xmlns:p14="http://schemas.microsoft.com/office/powerpoint/2010/main" val="371547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30" grpId="0"/>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7048596" cy="830997"/>
          </a:xfrm>
          <a:prstGeom prst="rect">
            <a:avLst/>
          </a:prstGeom>
          <a:noFill/>
        </p:spPr>
        <p:txBody>
          <a:bodyPr wrap="none" rtlCol="0">
            <a:spAutoFit/>
          </a:bodyPr>
          <a:lstStyle/>
          <a:p>
            <a:r>
              <a:rPr lang="tr-TR" sz="2400" b="1" dirty="0">
                <a:solidFill>
                  <a:srgbClr val="231F20"/>
                </a:solidFill>
              </a:rPr>
              <a:t>İnternetin olmadığı bir hayatın boş, </a:t>
            </a:r>
          </a:p>
          <a:p>
            <a:r>
              <a:rPr lang="tr-TR" sz="2400" b="1" dirty="0">
                <a:solidFill>
                  <a:srgbClr val="231F20"/>
                </a:solidFill>
              </a:rPr>
              <a:t>keyifsiz ve sıkıcı olacağını ne sıklıkta düşünüyorsunuz?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12</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40902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7437229" cy="830997"/>
          </a:xfrm>
          <a:prstGeom prst="rect">
            <a:avLst/>
          </a:prstGeom>
          <a:noFill/>
        </p:spPr>
        <p:txBody>
          <a:bodyPr wrap="none" rtlCol="0">
            <a:spAutoFit/>
          </a:bodyPr>
          <a:lstStyle/>
          <a:p>
            <a:r>
              <a:rPr lang="tr-TR" sz="2400" b="1" dirty="0">
                <a:solidFill>
                  <a:srgbClr val="231F20"/>
                </a:solidFill>
              </a:rPr>
              <a:t>İnternetteyken meşgul edildiğinizde ne sıklıkta bağırıyor, </a:t>
            </a:r>
          </a:p>
          <a:p>
            <a:r>
              <a:rPr lang="tr-TR" sz="2400" b="1" dirty="0">
                <a:solidFill>
                  <a:srgbClr val="231F20"/>
                </a:solidFill>
              </a:rPr>
              <a:t>sinirleniyor ya da sıkılmış duruyorsunuz?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13</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168341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631174" cy="830997"/>
          </a:xfrm>
          <a:prstGeom prst="rect">
            <a:avLst/>
          </a:prstGeom>
          <a:noFill/>
        </p:spPr>
        <p:txBody>
          <a:bodyPr wrap="none" rtlCol="0">
            <a:spAutoFit/>
          </a:bodyPr>
          <a:lstStyle/>
          <a:p>
            <a:r>
              <a:rPr lang="tr-TR" sz="2400" b="1" dirty="0">
                <a:solidFill>
                  <a:srgbClr val="231F20"/>
                </a:solidFill>
              </a:rPr>
              <a:t>Gece geç vakitlere kadar internette olduğunuz için </a:t>
            </a:r>
          </a:p>
          <a:p>
            <a:r>
              <a:rPr lang="tr-TR" sz="2400" b="1" dirty="0">
                <a:solidFill>
                  <a:srgbClr val="231F20"/>
                </a:solidFill>
              </a:rPr>
              <a:t>ne sıklıkta uykusuz kalıyorsunuz?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14</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55763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7564635" cy="1200329"/>
          </a:xfrm>
          <a:prstGeom prst="rect">
            <a:avLst/>
          </a:prstGeom>
          <a:noFill/>
        </p:spPr>
        <p:txBody>
          <a:bodyPr wrap="none" rtlCol="0">
            <a:spAutoFit/>
          </a:bodyPr>
          <a:lstStyle/>
          <a:p>
            <a:r>
              <a:rPr lang="tr-TR" sz="2400" b="1" dirty="0">
                <a:solidFill>
                  <a:srgbClr val="231F20"/>
                </a:solidFill>
              </a:rPr>
              <a:t>İnternette olmadığınızda, internete ne zaman </a:t>
            </a:r>
          </a:p>
          <a:p>
            <a:r>
              <a:rPr lang="tr-TR" sz="2400" b="1" dirty="0">
                <a:solidFill>
                  <a:srgbClr val="231F20"/>
                </a:solidFill>
              </a:rPr>
              <a:t>geri döneceğinizle ne sıklıkta meşgul oluyorsunuz </a:t>
            </a:r>
          </a:p>
          <a:p>
            <a:r>
              <a:rPr lang="tr-TR" sz="2400" b="1" dirty="0">
                <a:solidFill>
                  <a:srgbClr val="231F20"/>
                </a:solidFill>
              </a:rPr>
              <a:t>veya internette olduğunuzu ne sıklıkta hayal ediyorsunuz?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15</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322808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5995616" cy="830997"/>
          </a:xfrm>
          <a:prstGeom prst="rect">
            <a:avLst/>
          </a:prstGeom>
          <a:noFill/>
        </p:spPr>
        <p:txBody>
          <a:bodyPr wrap="none" rtlCol="0">
            <a:spAutoFit/>
          </a:bodyPr>
          <a:lstStyle/>
          <a:p>
            <a:r>
              <a:rPr lang="tr-TR" sz="2400" b="1" dirty="0">
                <a:solidFill>
                  <a:srgbClr val="231F20"/>
                </a:solidFill>
              </a:rPr>
              <a:t>İnternetteyken kendinizi ne sıklıkta kendinize </a:t>
            </a:r>
          </a:p>
          <a:p>
            <a:r>
              <a:rPr lang="tr-TR" sz="2400" b="1" dirty="0">
                <a:solidFill>
                  <a:srgbClr val="231F20"/>
                </a:solidFill>
              </a:rPr>
              <a:t>“Birkaç dakika daha!” derken buluyorsunuz?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16</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72624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480364" cy="830997"/>
          </a:xfrm>
          <a:prstGeom prst="rect">
            <a:avLst/>
          </a:prstGeom>
          <a:noFill/>
        </p:spPr>
        <p:txBody>
          <a:bodyPr wrap="none" rtlCol="0">
            <a:spAutoFit/>
          </a:bodyPr>
          <a:lstStyle/>
          <a:p>
            <a:r>
              <a:rPr lang="tr-TR" sz="2400" b="1" dirty="0">
                <a:solidFill>
                  <a:srgbClr val="231F20"/>
                </a:solidFill>
              </a:rPr>
              <a:t>İnternette geçirdiğiniz vakti azaltmaya </a:t>
            </a:r>
          </a:p>
          <a:p>
            <a:r>
              <a:rPr lang="tr-TR" sz="2400" b="1" dirty="0">
                <a:solidFill>
                  <a:srgbClr val="231F20"/>
                </a:solidFill>
              </a:rPr>
              <a:t>ne sıklıkta çalışıyor ancak başarılı olamıyorsunuz?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17</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247577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068841" cy="830997"/>
          </a:xfrm>
          <a:prstGeom prst="rect">
            <a:avLst/>
          </a:prstGeom>
          <a:noFill/>
        </p:spPr>
        <p:txBody>
          <a:bodyPr wrap="none" rtlCol="0">
            <a:spAutoFit/>
          </a:bodyPr>
          <a:lstStyle/>
          <a:p>
            <a:r>
              <a:rPr lang="tr-TR" sz="2400" b="1" dirty="0">
                <a:solidFill>
                  <a:srgbClr val="231F20"/>
                </a:solidFill>
              </a:rPr>
              <a:t>İnternette ne kadar kaldığınızı yakınlarınızdan </a:t>
            </a:r>
          </a:p>
          <a:p>
            <a:r>
              <a:rPr lang="tr-TR" sz="2400" b="1" dirty="0">
                <a:solidFill>
                  <a:srgbClr val="231F20"/>
                </a:solidFill>
              </a:rPr>
              <a:t>saklamaya ne sıklıkta çalışıyorsunuz?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18</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33484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450420" cy="830997"/>
          </a:xfrm>
          <a:prstGeom prst="rect">
            <a:avLst/>
          </a:prstGeom>
          <a:noFill/>
        </p:spPr>
        <p:txBody>
          <a:bodyPr wrap="none" rtlCol="0">
            <a:spAutoFit/>
          </a:bodyPr>
          <a:lstStyle/>
          <a:p>
            <a:r>
              <a:rPr lang="tr-TR" sz="2400" b="1" dirty="0">
                <a:solidFill>
                  <a:srgbClr val="231F20"/>
                </a:solidFill>
              </a:rPr>
              <a:t>Arkadaşlarınızla dışarı gitmek yerine </a:t>
            </a:r>
          </a:p>
          <a:p>
            <a:r>
              <a:rPr lang="tr-TR" sz="2400" b="1" dirty="0">
                <a:solidFill>
                  <a:srgbClr val="231F20"/>
                </a:solidFill>
              </a:rPr>
              <a:t>internette kalmayı ne sıklıkta tercih ediyorsunuz?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19</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318124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805709" cy="1200329"/>
          </a:xfrm>
          <a:prstGeom prst="rect">
            <a:avLst/>
          </a:prstGeom>
          <a:noFill/>
        </p:spPr>
        <p:txBody>
          <a:bodyPr wrap="none" rtlCol="0">
            <a:spAutoFit/>
          </a:bodyPr>
          <a:lstStyle/>
          <a:p>
            <a:r>
              <a:rPr lang="tr-TR" sz="2400" b="1" dirty="0">
                <a:solidFill>
                  <a:srgbClr val="231F20"/>
                </a:solidFill>
              </a:rPr>
              <a:t>İnternet kullanmadığınız zaman ne sıklıkta depresif, </a:t>
            </a:r>
          </a:p>
          <a:p>
            <a:r>
              <a:rPr lang="tr-TR" sz="2400" b="1" dirty="0">
                <a:solidFill>
                  <a:srgbClr val="231F20"/>
                </a:solidFill>
              </a:rPr>
              <a:t>huysuz ve kaygılı oluyor ve internet kullandığınızda </a:t>
            </a:r>
          </a:p>
          <a:p>
            <a:r>
              <a:rPr lang="tr-TR" sz="2400" b="1" dirty="0">
                <a:solidFill>
                  <a:srgbClr val="231F20"/>
                </a:solidFill>
              </a:rPr>
              <a:t>bu durumun geçtiğini hissediyorsunuz?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20</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253824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588" y="-1"/>
            <a:ext cx="12199937" cy="2010847"/>
          </a:xfrm>
          <a:prstGeom prst="rect">
            <a:avLst/>
          </a:prstGeom>
          <a:solidFill>
            <a:srgbClr val="E61F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1" name="Metin kutusu 20"/>
          <p:cNvSpPr txBox="1"/>
          <p:nvPr/>
        </p:nvSpPr>
        <p:spPr>
          <a:xfrm>
            <a:off x="652463" y="583599"/>
            <a:ext cx="3433569" cy="1015663"/>
          </a:xfrm>
          <a:prstGeom prst="rect">
            <a:avLst/>
          </a:prstGeom>
          <a:noFill/>
        </p:spPr>
        <p:txBody>
          <a:bodyPr wrap="none" rtlCol="0">
            <a:spAutoFit/>
          </a:bodyPr>
          <a:lstStyle/>
          <a:p>
            <a:r>
              <a:rPr lang="tr-TR" sz="6000" b="1" dirty="0">
                <a:solidFill>
                  <a:schemeClr val="bg1"/>
                </a:solidFill>
              </a:rPr>
              <a:t>İşte Sonuç</a:t>
            </a:r>
          </a:p>
        </p:txBody>
      </p:sp>
      <p:grpSp>
        <p:nvGrpSpPr>
          <p:cNvPr id="22" name="Grup 21"/>
          <p:cNvGrpSpPr/>
          <p:nvPr/>
        </p:nvGrpSpPr>
        <p:grpSpPr>
          <a:xfrm>
            <a:off x="689327" y="2435799"/>
            <a:ext cx="11199048" cy="707886"/>
            <a:chOff x="689327" y="2291095"/>
            <a:chExt cx="11199048" cy="707886"/>
          </a:xfrm>
        </p:grpSpPr>
        <p:sp>
          <p:nvSpPr>
            <p:cNvPr id="23" name="Metin kutusu 22"/>
            <p:cNvSpPr txBox="1"/>
            <p:nvPr/>
          </p:nvSpPr>
          <p:spPr>
            <a:xfrm>
              <a:off x="689327" y="2454608"/>
              <a:ext cx="1969578" cy="400110"/>
            </a:xfrm>
            <a:prstGeom prst="rect">
              <a:avLst/>
            </a:prstGeom>
            <a:noFill/>
          </p:spPr>
          <p:txBody>
            <a:bodyPr wrap="none" rtlCol="0">
              <a:spAutoFit/>
            </a:bodyPr>
            <a:lstStyle/>
            <a:p>
              <a:r>
                <a:rPr lang="tr-TR" sz="2000" b="1" dirty="0">
                  <a:solidFill>
                    <a:srgbClr val="231F20"/>
                  </a:solidFill>
                </a:rPr>
                <a:t>20-49 Puan Arası</a:t>
              </a:r>
              <a:endParaRPr lang="tr-TR" sz="2000" dirty="0">
                <a:solidFill>
                  <a:schemeClr val="tx1">
                    <a:lumMod val="65000"/>
                    <a:lumOff val="35000"/>
                  </a:schemeClr>
                </a:solidFill>
              </a:endParaRPr>
            </a:p>
          </p:txBody>
        </p:sp>
        <p:sp>
          <p:nvSpPr>
            <p:cNvPr id="24" name="Freeform 5"/>
            <p:cNvSpPr>
              <a:spLocks/>
            </p:cNvSpPr>
            <p:nvPr/>
          </p:nvSpPr>
          <p:spPr bwMode="auto">
            <a:xfrm>
              <a:off x="3891195" y="2313351"/>
              <a:ext cx="457201" cy="682624"/>
            </a:xfrm>
            <a:custGeom>
              <a:avLst/>
              <a:gdLst>
                <a:gd name="T0" fmla="*/ 119 w 119"/>
                <a:gd name="T1" fmla="*/ 91 h 179"/>
                <a:gd name="T2" fmla="*/ 105 w 119"/>
                <a:gd name="T3" fmla="*/ 77 h 179"/>
                <a:gd name="T4" fmla="*/ 104 w 119"/>
                <a:gd name="T5" fmla="*/ 76 h 179"/>
                <a:gd name="T6" fmla="*/ 38 w 119"/>
                <a:gd name="T7" fmla="*/ 8 h 179"/>
                <a:gd name="T8" fmla="*/ 8 w 119"/>
                <a:gd name="T9" fmla="*/ 8 h 179"/>
                <a:gd name="T10" fmla="*/ 8 w 119"/>
                <a:gd name="T11" fmla="*/ 38 h 179"/>
                <a:gd name="T12" fmla="*/ 60 w 119"/>
                <a:gd name="T13" fmla="*/ 91 h 179"/>
                <a:gd name="T14" fmla="*/ 8 w 119"/>
                <a:gd name="T15" fmla="*/ 143 h 179"/>
                <a:gd name="T16" fmla="*/ 8 w 119"/>
                <a:gd name="T17" fmla="*/ 173 h 179"/>
                <a:gd name="T18" fmla="*/ 23 w 119"/>
                <a:gd name="T19" fmla="*/ 179 h 179"/>
                <a:gd name="T20" fmla="*/ 38 w 119"/>
                <a:gd name="T21" fmla="*/ 173 h 179"/>
                <a:gd name="T22" fmla="*/ 97 w 119"/>
                <a:gd name="T23" fmla="*/ 112 h 179"/>
                <a:gd name="T24" fmla="*/ 98 w 119"/>
                <a:gd name="T25" fmla="*/ 112 h 179"/>
                <a:gd name="T26" fmla="*/ 119 w 119"/>
                <a:gd name="T27" fmla="*/ 9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179">
                  <a:moveTo>
                    <a:pt x="119" y="91"/>
                  </a:moveTo>
                  <a:cubicBezTo>
                    <a:pt x="105" y="77"/>
                    <a:pt x="105" y="77"/>
                    <a:pt x="105" y="77"/>
                  </a:cubicBezTo>
                  <a:cubicBezTo>
                    <a:pt x="104" y="76"/>
                    <a:pt x="104" y="76"/>
                    <a:pt x="104" y="76"/>
                  </a:cubicBezTo>
                  <a:cubicBezTo>
                    <a:pt x="38" y="8"/>
                    <a:pt x="38" y="8"/>
                    <a:pt x="38" y="8"/>
                  </a:cubicBezTo>
                  <a:cubicBezTo>
                    <a:pt x="30" y="0"/>
                    <a:pt x="16" y="0"/>
                    <a:pt x="8" y="8"/>
                  </a:cubicBezTo>
                  <a:cubicBezTo>
                    <a:pt x="0" y="16"/>
                    <a:pt x="0" y="30"/>
                    <a:pt x="8" y="38"/>
                  </a:cubicBezTo>
                  <a:cubicBezTo>
                    <a:pt x="60" y="91"/>
                    <a:pt x="60" y="91"/>
                    <a:pt x="60" y="91"/>
                  </a:cubicBezTo>
                  <a:cubicBezTo>
                    <a:pt x="8" y="143"/>
                    <a:pt x="8" y="143"/>
                    <a:pt x="8" y="143"/>
                  </a:cubicBezTo>
                  <a:cubicBezTo>
                    <a:pt x="0" y="152"/>
                    <a:pt x="0" y="165"/>
                    <a:pt x="8" y="173"/>
                  </a:cubicBezTo>
                  <a:cubicBezTo>
                    <a:pt x="12" y="177"/>
                    <a:pt x="18" y="179"/>
                    <a:pt x="23" y="179"/>
                  </a:cubicBezTo>
                  <a:cubicBezTo>
                    <a:pt x="28" y="179"/>
                    <a:pt x="34" y="177"/>
                    <a:pt x="38" y="173"/>
                  </a:cubicBezTo>
                  <a:cubicBezTo>
                    <a:pt x="97" y="112"/>
                    <a:pt x="97" y="112"/>
                    <a:pt x="97" y="112"/>
                  </a:cubicBezTo>
                  <a:cubicBezTo>
                    <a:pt x="98" y="112"/>
                    <a:pt x="98" y="112"/>
                    <a:pt x="98" y="112"/>
                  </a:cubicBezTo>
                  <a:lnTo>
                    <a:pt x="119" y="91"/>
                  </a:lnTo>
                  <a:close/>
                </a:path>
              </a:pathLst>
            </a:custGeom>
            <a:noFill/>
            <a:ln w="9525">
              <a:solidFill>
                <a:schemeClr val="bg2">
                  <a:lumMod val="75000"/>
                </a:schemeClr>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4653125" y="2291095"/>
              <a:ext cx="7235250" cy="707886"/>
            </a:xfrm>
            <a:prstGeom prst="rect">
              <a:avLst/>
            </a:prstGeom>
            <a:noFill/>
          </p:spPr>
          <p:txBody>
            <a:bodyPr wrap="none" rtlCol="0">
              <a:spAutoFit/>
            </a:bodyPr>
            <a:lstStyle/>
            <a:p>
              <a:r>
                <a:rPr lang="tr-TR" sz="2000" dirty="0">
                  <a:solidFill>
                    <a:schemeClr val="tx1">
                      <a:lumMod val="65000"/>
                      <a:lumOff val="35000"/>
                    </a:schemeClr>
                  </a:solidFill>
                </a:rPr>
                <a:t>Ortalama bir internet kullanıcısısınız.  Bazen internette biraz fazla</a:t>
              </a:r>
            </a:p>
            <a:p>
              <a:r>
                <a:rPr lang="tr-TR" sz="2000" dirty="0">
                  <a:solidFill>
                    <a:schemeClr val="tx1">
                      <a:lumMod val="65000"/>
                      <a:lumOff val="35000"/>
                    </a:schemeClr>
                  </a:solidFill>
                </a:rPr>
                <a:t>kalabiliyor ancak kullanımınızı genel olarak kontrol edebiliyorsunuz.</a:t>
              </a:r>
            </a:p>
          </p:txBody>
        </p:sp>
      </p:grpSp>
      <p:pic>
        <p:nvPicPr>
          <p:cNvPr id="30" name="Resim 29"/>
          <p:cNvPicPr>
            <a:picLocks noChangeAspect="1"/>
          </p:cNvPicPr>
          <p:nvPr/>
        </p:nvPicPr>
        <p:blipFill>
          <a:blip r:embed="rId3"/>
          <a:stretch>
            <a:fillRect/>
          </a:stretch>
        </p:blipFill>
        <p:spPr>
          <a:xfrm>
            <a:off x="8826366" y="-144009"/>
            <a:ext cx="3583101" cy="2818060"/>
          </a:xfrm>
          <a:prstGeom prst="rect">
            <a:avLst/>
          </a:prstGeom>
        </p:spPr>
      </p:pic>
      <p:grpSp>
        <p:nvGrpSpPr>
          <p:cNvPr id="31" name="Grup 30"/>
          <p:cNvGrpSpPr/>
          <p:nvPr/>
        </p:nvGrpSpPr>
        <p:grpSpPr>
          <a:xfrm>
            <a:off x="689327" y="3311538"/>
            <a:ext cx="11130183" cy="1015663"/>
            <a:chOff x="689327" y="2300720"/>
            <a:chExt cx="11130183" cy="1015663"/>
          </a:xfrm>
        </p:grpSpPr>
        <p:sp>
          <p:nvSpPr>
            <p:cNvPr id="32" name="Metin kutusu 31"/>
            <p:cNvSpPr txBox="1"/>
            <p:nvPr/>
          </p:nvSpPr>
          <p:spPr>
            <a:xfrm>
              <a:off x="689327" y="2454608"/>
              <a:ext cx="1969578" cy="400110"/>
            </a:xfrm>
            <a:prstGeom prst="rect">
              <a:avLst/>
            </a:prstGeom>
            <a:noFill/>
          </p:spPr>
          <p:txBody>
            <a:bodyPr wrap="none" rtlCol="0">
              <a:spAutoFit/>
            </a:bodyPr>
            <a:lstStyle/>
            <a:p>
              <a:r>
                <a:rPr lang="tr-TR" sz="2000" b="1" dirty="0">
                  <a:solidFill>
                    <a:srgbClr val="231F20"/>
                  </a:solidFill>
                </a:rPr>
                <a:t>50-79 Puan Arası</a:t>
              </a:r>
              <a:endParaRPr lang="tr-TR" sz="2000" dirty="0">
                <a:solidFill>
                  <a:schemeClr val="tx1">
                    <a:lumMod val="65000"/>
                    <a:lumOff val="35000"/>
                  </a:schemeClr>
                </a:solidFill>
              </a:endParaRPr>
            </a:p>
          </p:txBody>
        </p:sp>
        <p:sp>
          <p:nvSpPr>
            <p:cNvPr id="33" name="Freeform 5"/>
            <p:cNvSpPr>
              <a:spLocks/>
            </p:cNvSpPr>
            <p:nvPr/>
          </p:nvSpPr>
          <p:spPr bwMode="auto">
            <a:xfrm>
              <a:off x="3891195" y="2313351"/>
              <a:ext cx="457201" cy="682624"/>
            </a:xfrm>
            <a:custGeom>
              <a:avLst/>
              <a:gdLst>
                <a:gd name="T0" fmla="*/ 119 w 119"/>
                <a:gd name="T1" fmla="*/ 91 h 179"/>
                <a:gd name="T2" fmla="*/ 105 w 119"/>
                <a:gd name="T3" fmla="*/ 77 h 179"/>
                <a:gd name="T4" fmla="*/ 104 w 119"/>
                <a:gd name="T5" fmla="*/ 76 h 179"/>
                <a:gd name="T6" fmla="*/ 38 w 119"/>
                <a:gd name="T7" fmla="*/ 8 h 179"/>
                <a:gd name="T8" fmla="*/ 8 w 119"/>
                <a:gd name="T9" fmla="*/ 8 h 179"/>
                <a:gd name="T10" fmla="*/ 8 w 119"/>
                <a:gd name="T11" fmla="*/ 38 h 179"/>
                <a:gd name="T12" fmla="*/ 60 w 119"/>
                <a:gd name="T13" fmla="*/ 91 h 179"/>
                <a:gd name="T14" fmla="*/ 8 w 119"/>
                <a:gd name="T15" fmla="*/ 143 h 179"/>
                <a:gd name="T16" fmla="*/ 8 w 119"/>
                <a:gd name="T17" fmla="*/ 173 h 179"/>
                <a:gd name="T18" fmla="*/ 23 w 119"/>
                <a:gd name="T19" fmla="*/ 179 h 179"/>
                <a:gd name="T20" fmla="*/ 38 w 119"/>
                <a:gd name="T21" fmla="*/ 173 h 179"/>
                <a:gd name="T22" fmla="*/ 97 w 119"/>
                <a:gd name="T23" fmla="*/ 112 h 179"/>
                <a:gd name="T24" fmla="*/ 98 w 119"/>
                <a:gd name="T25" fmla="*/ 112 h 179"/>
                <a:gd name="T26" fmla="*/ 119 w 119"/>
                <a:gd name="T27" fmla="*/ 9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179">
                  <a:moveTo>
                    <a:pt x="119" y="91"/>
                  </a:moveTo>
                  <a:cubicBezTo>
                    <a:pt x="105" y="77"/>
                    <a:pt x="105" y="77"/>
                    <a:pt x="105" y="77"/>
                  </a:cubicBezTo>
                  <a:cubicBezTo>
                    <a:pt x="104" y="76"/>
                    <a:pt x="104" y="76"/>
                    <a:pt x="104" y="76"/>
                  </a:cubicBezTo>
                  <a:cubicBezTo>
                    <a:pt x="38" y="8"/>
                    <a:pt x="38" y="8"/>
                    <a:pt x="38" y="8"/>
                  </a:cubicBezTo>
                  <a:cubicBezTo>
                    <a:pt x="30" y="0"/>
                    <a:pt x="16" y="0"/>
                    <a:pt x="8" y="8"/>
                  </a:cubicBezTo>
                  <a:cubicBezTo>
                    <a:pt x="0" y="16"/>
                    <a:pt x="0" y="30"/>
                    <a:pt x="8" y="38"/>
                  </a:cubicBezTo>
                  <a:cubicBezTo>
                    <a:pt x="60" y="91"/>
                    <a:pt x="60" y="91"/>
                    <a:pt x="60" y="91"/>
                  </a:cubicBezTo>
                  <a:cubicBezTo>
                    <a:pt x="8" y="143"/>
                    <a:pt x="8" y="143"/>
                    <a:pt x="8" y="143"/>
                  </a:cubicBezTo>
                  <a:cubicBezTo>
                    <a:pt x="0" y="152"/>
                    <a:pt x="0" y="165"/>
                    <a:pt x="8" y="173"/>
                  </a:cubicBezTo>
                  <a:cubicBezTo>
                    <a:pt x="12" y="177"/>
                    <a:pt x="18" y="179"/>
                    <a:pt x="23" y="179"/>
                  </a:cubicBezTo>
                  <a:cubicBezTo>
                    <a:pt x="28" y="179"/>
                    <a:pt x="34" y="177"/>
                    <a:pt x="38" y="173"/>
                  </a:cubicBezTo>
                  <a:cubicBezTo>
                    <a:pt x="97" y="112"/>
                    <a:pt x="97" y="112"/>
                    <a:pt x="97" y="112"/>
                  </a:cubicBezTo>
                  <a:cubicBezTo>
                    <a:pt x="98" y="112"/>
                    <a:pt x="98" y="112"/>
                    <a:pt x="98" y="112"/>
                  </a:cubicBezTo>
                  <a:lnTo>
                    <a:pt x="119" y="91"/>
                  </a:lnTo>
                  <a:close/>
                </a:path>
              </a:pathLst>
            </a:custGeom>
            <a:noFill/>
            <a:ln w="9525">
              <a:solidFill>
                <a:schemeClr val="bg2">
                  <a:lumMod val="75000"/>
                </a:schemeClr>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34" name="Metin kutusu 33"/>
            <p:cNvSpPr txBox="1"/>
            <p:nvPr/>
          </p:nvSpPr>
          <p:spPr>
            <a:xfrm>
              <a:off x="4653125" y="2300720"/>
              <a:ext cx="7166385" cy="1015663"/>
            </a:xfrm>
            <a:prstGeom prst="rect">
              <a:avLst/>
            </a:prstGeom>
            <a:noFill/>
          </p:spPr>
          <p:txBody>
            <a:bodyPr wrap="square" rtlCol="0">
              <a:spAutoFit/>
            </a:bodyPr>
            <a:lstStyle/>
            <a:p>
              <a:r>
                <a:rPr lang="tr-TR" sz="2000" dirty="0">
                  <a:solidFill>
                    <a:schemeClr val="tx1">
                      <a:lumMod val="65000"/>
                      <a:lumOff val="35000"/>
                    </a:schemeClr>
                  </a:solidFill>
                </a:rPr>
                <a:t>İnternet sebebiyle zaman zaman veya sık sık  problem yaşıyorsunuz. İnternet kullanımının hayatınız üzerindeki tam etkisini ciddi şekilde değerlendirmelisiniz.</a:t>
              </a:r>
            </a:p>
          </p:txBody>
        </p:sp>
      </p:grpSp>
      <p:grpSp>
        <p:nvGrpSpPr>
          <p:cNvPr id="35" name="Grup 34"/>
          <p:cNvGrpSpPr/>
          <p:nvPr/>
        </p:nvGrpSpPr>
        <p:grpSpPr>
          <a:xfrm>
            <a:off x="689327" y="4412141"/>
            <a:ext cx="11130183" cy="1015663"/>
            <a:chOff x="689327" y="2300720"/>
            <a:chExt cx="11130183" cy="1015663"/>
          </a:xfrm>
        </p:grpSpPr>
        <p:sp>
          <p:nvSpPr>
            <p:cNvPr id="36" name="Metin kutusu 35"/>
            <p:cNvSpPr txBox="1"/>
            <p:nvPr/>
          </p:nvSpPr>
          <p:spPr>
            <a:xfrm>
              <a:off x="689327" y="2454608"/>
              <a:ext cx="2099421" cy="400110"/>
            </a:xfrm>
            <a:prstGeom prst="rect">
              <a:avLst/>
            </a:prstGeom>
            <a:noFill/>
          </p:spPr>
          <p:txBody>
            <a:bodyPr wrap="none" rtlCol="0">
              <a:spAutoFit/>
            </a:bodyPr>
            <a:lstStyle/>
            <a:p>
              <a:r>
                <a:rPr lang="tr-TR" sz="2000" b="1" dirty="0">
                  <a:solidFill>
                    <a:srgbClr val="231F20"/>
                  </a:solidFill>
                </a:rPr>
                <a:t>80-100 Puan Arası</a:t>
              </a:r>
              <a:endParaRPr lang="tr-TR" sz="2000" dirty="0">
                <a:solidFill>
                  <a:schemeClr val="tx1">
                    <a:lumMod val="65000"/>
                    <a:lumOff val="35000"/>
                  </a:schemeClr>
                </a:solidFill>
              </a:endParaRPr>
            </a:p>
          </p:txBody>
        </p:sp>
        <p:sp>
          <p:nvSpPr>
            <p:cNvPr id="37" name="Freeform 5"/>
            <p:cNvSpPr>
              <a:spLocks/>
            </p:cNvSpPr>
            <p:nvPr/>
          </p:nvSpPr>
          <p:spPr bwMode="auto">
            <a:xfrm>
              <a:off x="3891195" y="2313351"/>
              <a:ext cx="457201" cy="682624"/>
            </a:xfrm>
            <a:custGeom>
              <a:avLst/>
              <a:gdLst>
                <a:gd name="T0" fmla="*/ 119 w 119"/>
                <a:gd name="T1" fmla="*/ 91 h 179"/>
                <a:gd name="T2" fmla="*/ 105 w 119"/>
                <a:gd name="T3" fmla="*/ 77 h 179"/>
                <a:gd name="T4" fmla="*/ 104 w 119"/>
                <a:gd name="T5" fmla="*/ 76 h 179"/>
                <a:gd name="T6" fmla="*/ 38 w 119"/>
                <a:gd name="T7" fmla="*/ 8 h 179"/>
                <a:gd name="T8" fmla="*/ 8 w 119"/>
                <a:gd name="T9" fmla="*/ 8 h 179"/>
                <a:gd name="T10" fmla="*/ 8 w 119"/>
                <a:gd name="T11" fmla="*/ 38 h 179"/>
                <a:gd name="T12" fmla="*/ 60 w 119"/>
                <a:gd name="T13" fmla="*/ 91 h 179"/>
                <a:gd name="T14" fmla="*/ 8 w 119"/>
                <a:gd name="T15" fmla="*/ 143 h 179"/>
                <a:gd name="T16" fmla="*/ 8 w 119"/>
                <a:gd name="T17" fmla="*/ 173 h 179"/>
                <a:gd name="T18" fmla="*/ 23 w 119"/>
                <a:gd name="T19" fmla="*/ 179 h 179"/>
                <a:gd name="T20" fmla="*/ 38 w 119"/>
                <a:gd name="T21" fmla="*/ 173 h 179"/>
                <a:gd name="T22" fmla="*/ 97 w 119"/>
                <a:gd name="T23" fmla="*/ 112 h 179"/>
                <a:gd name="T24" fmla="*/ 98 w 119"/>
                <a:gd name="T25" fmla="*/ 112 h 179"/>
                <a:gd name="T26" fmla="*/ 119 w 119"/>
                <a:gd name="T27" fmla="*/ 9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179">
                  <a:moveTo>
                    <a:pt x="119" y="91"/>
                  </a:moveTo>
                  <a:cubicBezTo>
                    <a:pt x="105" y="77"/>
                    <a:pt x="105" y="77"/>
                    <a:pt x="105" y="77"/>
                  </a:cubicBezTo>
                  <a:cubicBezTo>
                    <a:pt x="104" y="76"/>
                    <a:pt x="104" y="76"/>
                    <a:pt x="104" y="76"/>
                  </a:cubicBezTo>
                  <a:cubicBezTo>
                    <a:pt x="38" y="8"/>
                    <a:pt x="38" y="8"/>
                    <a:pt x="38" y="8"/>
                  </a:cubicBezTo>
                  <a:cubicBezTo>
                    <a:pt x="30" y="0"/>
                    <a:pt x="16" y="0"/>
                    <a:pt x="8" y="8"/>
                  </a:cubicBezTo>
                  <a:cubicBezTo>
                    <a:pt x="0" y="16"/>
                    <a:pt x="0" y="30"/>
                    <a:pt x="8" y="38"/>
                  </a:cubicBezTo>
                  <a:cubicBezTo>
                    <a:pt x="60" y="91"/>
                    <a:pt x="60" y="91"/>
                    <a:pt x="60" y="91"/>
                  </a:cubicBezTo>
                  <a:cubicBezTo>
                    <a:pt x="8" y="143"/>
                    <a:pt x="8" y="143"/>
                    <a:pt x="8" y="143"/>
                  </a:cubicBezTo>
                  <a:cubicBezTo>
                    <a:pt x="0" y="152"/>
                    <a:pt x="0" y="165"/>
                    <a:pt x="8" y="173"/>
                  </a:cubicBezTo>
                  <a:cubicBezTo>
                    <a:pt x="12" y="177"/>
                    <a:pt x="18" y="179"/>
                    <a:pt x="23" y="179"/>
                  </a:cubicBezTo>
                  <a:cubicBezTo>
                    <a:pt x="28" y="179"/>
                    <a:pt x="34" y="177"/>
                    <a:pt x="38" y="173"/>
                  </a:cubicBezTo>
                  <a:cubicBezTo>
                    <a:pt x="97" y="112"/>
                    <a:pt x="97" y="112"/>
                    <a:pt x="97" y="112"/>
                  </a:cubicBezTo>
                  <a:cubicBezTo>
                    <a:pt x="98" y="112"/>
                    <a:pt x="98" y="112"/>
                    <a:pt x="98" y="112"/>
                  </a:cubicBezTo>
                  <a:lnTo>
                    <a:pt x="119" y="91"/>
                  </a:lnTo>
                  <a:close/>
                </a:path>
              </a:pathLst>
            </a:custGeom>
            <a:noFill/>
            <a:ln w="9525">
              <a:solidFill>
                <a:schemeClr val="bg2">
                  <a:lumMod val="75000"/>
                </a:schemeClr>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38" name="Metin kutusu 37"/>
            <p:cNvSpPr txBox="1"/>
            <p:nvPr/>
          </p:nvSpPr>
          <p:spPr>
            <a:xfrm>
              <a:off x="4653125" y="2300720"/>
              <a:ext cx="7166385" cy="1015663"/>
            </a:xfrm>
            <a:prstGeom prst="rect">
              <a:avLst/>
            </a:prstGeom>
            <a:noFill/>
          </p:spPr>
          <p:txBody>
            <a:bodyPr wrap="square" rtlCol="0">
              <a:spAutoFit/>
            </a:bodyPr>
            <a:lstStyle/>
            <a:p>
              <a:r>
                <a:rPr lang="tr-TR" sz="2000" dirty="0">
                  <a:solidFill>
                    <a:schemeClr val="tx1">
                      <a:lumMod val="65000"/>
                      <a:lumOff val="35000"/>
                    </a:schemeClr>
                  </a:solidFill>
                </a:rPr>
                <a:t>İnternet kullanımınız hayatınızda önemli problemlere sebep oluyor. İnternetin hayatınız üzerindeki etkisini değerlendirmeli ve internet kullanmanıza sebep olan problemleri tespit etmelisiniz.</a:t>
              </a:r>
            </a:p>
          </p:txBody>
        </p:sp>
      </p:grpSp>
    </p:spTree>
    <p:extLst>
      <p:ext uri="{BB962C8B-B14F-4D97-AF65-F5344CB8AC3E}">
        <p14:creationId xmlns:p14="http://schemas.microsoft.com/office/powerpoint/2010/main" val="378270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50" fill="hold"/>
                                        <p:tgtEl>
                                          <p:spTgt spid="20"/>
                                        </p:tgtEl>
                                        <p:attrNameLst>
                                          <p:attrName>ppt_x</p:attrName>
                                        </p:attrNameLst>
                                      </p:cBhvr>
                                      <p:tavLst>
                                        <p:tav tm="0">
                                          <p:val>
                                            <p:strVal val="0-#ppt_w/2"/>
                                          </p:val>
                                        </p:tav>
                                        <p:tav tm="100000">
                                          <p:val>
                                            <p:strVal val="#ppt_x"/>
                                          </p:val>
                                        </p:tav>
                                      </p:tavLst>
                                    </p:anim>
                                    <p:anim calcmode="lin" valueType="num">
                                      <p:cBhvr additive="base">
                                        <p:cTn id="8" dur="25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50"/>
                                        <p:tgtEl>
                                          <p:spTgt spid="3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250"/>
                                        <p:tgtEl>
                                          <p:spTgt spid="21"/>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250"/>
                                        <p:tgtEl>
                                          <p:spTgt spid="22"/>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250"/>
                                        <p:tgtEl>
                                          <p:spTgt spid="31"/>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2665816"/>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2665816"/>
            <a:ext cx="7297062" cy="1015663"/>
          </a:xfrm>
          <a:prstGeom prst="rect">
            <a:avLst/>
          </a:prstGeom>
          <a:noFill/>
        </p:spPr>
        <p:txBody>
          <a:bodyPr wrap="none" rtlCol="0">
            <a:spAutoFit/>
          </a:bodyPr>
          <a:lstStyle/>
          <a:p>
            <a:r>
              <a:rPr lang="tr-TR" sz="6000" b="1" dirty="0"/>
              <a:t>Bağımlılık Kartı Oyunu</a:t>
            </a:r>
          </a:p>
        </p:txBody>
      </p:sp>
      <p:sp>
        <p:nvSpPr>
          <p:cNvPr id="12" name="Metin kutusu 11">
            <a:extLst>
              <a:ext uri="{FF2B5EF4-FFF2-40B4-BE49-F238E27FC236}">
                <a16:creationId xmlns:a16="http://schemas.microsoft.com/office/drawing/2014/main" id="{29DFA013-C8A3-1D42-8DD3-5E926A5B35EA}"/>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5</a:t>
            </a:fld>
            <a:endParaRPr lang="tr-TR" sz="2400" b="1" dirty="0">
              <a:solidFill>
                <a:srgbClr val="DADADA"/>
              </a:solidFill>
            </a:endParaRPr>
          </a:p>
        </p:txBody>
      </p:sp>
      <p:sp>
        <p:nvSpPr>
          <p:cNvPr id="14" name="Rectangle 13">
            <a:extLst>
              <a:ext uri="{FF2B5EF4-FFF2-40B4-BE49-F238E27FC236}">
                <a16:creationId xmlns:a16="http://schemas.microsoft.com/office/drawing/2014/main" id="{B06850EA-971C-9548-9994-7A7F24577DA5}"/>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305182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Ne Yapmalıyım?</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3"/>
            <a:srcRect/>
            <a:stretch>
              <a:fillRect l="-100000" t="-7000" r="-15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pic>
        <p:nvPicPr>
          <p:cNvPr id="16" name="Resim 15"/>
          <p:cNvPicPr>
            <a:picLocks noChangeAspect="1"/>
          </p:cNvPicPr>
          <p:nvPr/>
        </p:nvPicPr>
        <p:blipFill>
          <a:blip r:embed="rId4"/>
          <a:stretch>
            <a:fillRect/>
          </a:stretch>
        </p:blipFill>
        <p:spPr>
          <a:xfrm>
            <a:off x="-11111" y="1649809"/>
            <a:ext cx="5179878" cy="626747"/>
          </a:xfrm>
          <a:prstGeom prst="rect">
            <a:avLst/>
          </a:prstGeom>
        </p:spPr>
      </p:pic>
      <p:sp>
        <p:nvSpPr>
          <p:cNvPr id="17" name="Dikdörtgen 16"/>
          <p:cNvSpPr/>
          <p:nvPr/>
        </p:nvSpPr>
        <p:spPr>
          <a:xfrm>
            <a:off x="447166" y="1778516"/>
            <a:ext cx="2309478" cy="369332"/>
          </a:xfrm>
          <a:prstGeom prst="rect">
            <a:avLst/>
          </a:prstGeom>
        </p:spPr>
        <p:txBody>
          <a:bodyPr wrap="none">
            <a:spAutoFit/>
          </a:bodyPr>
          <a:lstStyle/>
          <a:p>
            <a:r>
              <a:rPr lang="tr-TR" dirty="0">
                <a:solidFill>
                  <a:schemeClr val="bg1"/>
                </a:solidFill>
              </a:rPr>
              <a:t>Alternatifler Oluşturun</a:t>
            </a:r>
          </a:p>
        </p:txBody>
      </p:sp>
      <p:sp>
        <p:nvSpPr>
          <p:cNvPr id="18" name="Metin kutusu 17"/>
          <p:cNvSpPr txBox="1"/>
          <p:nvPr/>
        </p:nvSpPr>
        <p:spPr>
          <a:xfrm>
            <a:off x="435784" y="2592497"/>
            <a:ext cx="4641720" cy="2246769"/>
          </a:xfrm>
          <a:prstGeom prst="rect">
            <a:avLst/>
          </a:prstGeom>
          <a:noFill/>
        </p:spPr>
        <p:txBody>
          <a:bodyPr wrap="none" rtlCol="0">
            <a:spAutoFit/>
          </a:bodyPr>
          <a:lstStyle/>
          <a:p>
            <a:r>
              <a:rPr lang="tr-TR" sz="2000" dirty="0">
                <a:solidFill>
                  <a:srgbClr val="575757"/>
                </a:solidFill>
              </a:rPr>
              <a:t>Evde/okulda ya da ev/okul dışında severek </a:t>
            </a:r>
          </a:p>
          <a:p>
            <a:r>
              <a:rPr lang="tr-TR" sz="2000" dirty="0">
                <a:solidFill>
                  <a:srgbClr val="575757"/>
                </a:solidFill>
              </a:rPr>
              <a:t>yapabileceğiniz alternatifler bulun.</a:t>
            </a:r>
          </a:p>
          <a:p>
            <a:r>
              <a:rPr lang="tr-TR" sz="2000" dirty="0">
                <a:solidFill>
                  <a:srgbClr val="575757"/>
                </a:solidFill>
              </a:rPr>
              <a:t> </a:t>
            </a:r>
          </a:p>
          <a:p>
            <a:r>
              <a:rPr lang="tr-TR" sz="2000" dirty="0">
                <a:solidFill>
                  <a:srgbClr val="575757"/>
                </a:solidFill>
              </a:rPr>
              <a:t>Bu bir spor ya da hobi çalışmasına </a:t>
            </a:r>
          </a:p>
          <a:p>
            <a:r>
              <a:rPr lang="tr-TR" sz="2000" dirty="0">
                <a:solidFill>
                  <a:srgbClr val="575757"/>
                </a:solidFill>
              </a:rPr>
              <a:t>katılmak da olabilir, okulda sınıfça ya da </a:t>
            </a:r>
          </a:p>
          <a:p>
            <a:r>
              <a:rPr lang="tr-TR" sz="2000" dirty="0">
                <a:solidFill>
                  <a:srgbClr val="575757"/>
                </a:solidFill>
              </a:rPr>
              <a:t>evde ailece oyunlar oynamak ya da </a:t>
            </a:r>
          </a:p>
          <a:p>
            <a:r>
              <a:rPr lang="tr-TR" sz="2000" dirty="0">
                <a:solidFill>
                  <a:srgbClr val="575757"/>
                </a:solidFill>
              </a:rPr>
              <a:t>sohbet etmek de olabilir. </a:t>
            </a:r>
          </a:p>
        </p:txBody>
      </p:sp>
    </p:spTree>
    <p:extLst>
      <p:ext uri="{BB962C8B-B14F-4D97-AF65-F5344CB8AC3E}">
        <p14:creationId xmlns:p14="http://schemas.microsoft.com/office/powerpoint/2010/main" val="28430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50"/>
                                        <p:tgtEl>
                                          <p:spTgt spid="20"/>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250"/>
                                        <p:tgtEl>
                                          <p:spTgt spid="21"/>
                                        </p:tgtEl>
                                      </p:cBhvr>
                                    </p:animEffect>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250" fill="hold"/>
                                        <p:tgtEl>
                                          <p:spTgt spid="16"/>
                                        </p:tgtEl>
                                        <p:attrNameLst>
                                          <p:attrName>ppt_x</p:attrName>
                                        </p:attrNameLst>
                                      </p:cBhvr>
                                      <p:tavLst>
                                        <p:tav tm="0">
                                          <p:val>
                                            <p:strVal val="0-#ppt_w/2"/>
                                          </p:val>
                                        </p:tav>
                                        <p:tav tm="100000">
                                          <p:val>
                                            <p:strVal val="#ppt_x"/>
                                          </p:val>
                                        </p:tav>
                                      </p:tavLst>
                                    </p:anim>
                                    <p:anim calcmode="lin" valueType="num">
                                      <p:cBhvr additive="base">
                                        <p:cTn id="25" dur="250" fill="hold"/>
                                        <p:tgtEl>
                                          <p:spTgt spid="16"/>
                                        </p:tgtEl>
                                        <p:attrNameLst>
                                          <p:attrName>ppt_y</p:attrName>
                                        </p:attrNameLst>
                                      </p:cBhvr>
                                      <p:tavLst>
                                        <p:tav tm="0">
                                          <p:val>
                                            <p:strVal val="#ppt_y"/>
                                          </p:val>
                                        </p:tav>
                                        <p:tav tm="100000">
                                          <p:val>
                                            <p:strVal val="#ppt_y"/>
                                          </p:val>
                                        </p:tav>
                                      </p:tavLst>
                                    </p:anim>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50"/>
                                        <p:tgtEl>
                                          <p:spTgt spid="1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0" grpId="0" animBg="1"/>
      <p:bldP spid="21" grpId="0" animBg="1"/>
      <p:bldP spid="17" grpId="0"/>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Ne Yapmalıyım?</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3"/>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pic>
        <p:nvPicPr>
          <p:cNvPr id="16" name="Resim 15"/>
          <p:cNvPicPr>
            <a:picLocks noChangeAspect="1"/>
          </p:cNvPicPr>
          <p:nvPr/>
        </p:nvPicPr>
        <p:blipFill>
          <a:blip r:embed="rId4"/>
          <a:stretch>
            <a:fillRect/>
          </a:stretch>
        </p:blipFill>
        <p:spPr>
          <a:xfrm>
            <a:off x="-11111" y="1649809"/>
            <a:ext cx="5179878" cy="626747"/>
          </a:xfrm>
          <a:prstGeom prst="rect">
            <a:avLst/>
          </a:prstGeom>
        </p:spPr>
      </p:pic>
      <p:sp>
        <p:nvSpPr>
          <p:cNvPr id="17" name="Dikdörtgen 16"/>
          <p:cNvSpPr/>
          <p:nvPr/>
        </p:nvSpPr>
        <p:spPr>
          <a:xfrm>
            <a:off x="447166" y="1778516"/>
            <a:ext cx="2169184" cy="369332"/>
          </a:xfrm>
          <a:prstGeom prst="rect">
            <a:avLst/>
          </a:prstGeom>
        </p:spPr>
        <p:txBody>
          <a:bodyPr wrap="none">
            <a:spAutoFit/>
          </a:bodyPr>
          <a:lstStyle/>
          <a:p>
            <a:r>
              <a:rPr lang="tr-TR" dirty="0">
                <a:solidFill>
                  <a:schemeClr val="bg1"/>
                </a:solidFill>
              </a:rPr>
              <a:t>Hep Oturmak Olmaz!</a:t>
            </a:r>
          </a:p>
        </p:txBody>
      </p:sp>
      <p:sp>
        <p:nvSpPr>
          <p:cNvPr id="18" name="Metin kutusu 17"/>
          <p:cNvSpPr txBox="1"/>
          <p:nvPr/>
        </p:nvSpPr>
        <p:spPr>
          <a:xfrm>
            <a:off x="435784" y="2592497"/>
            <a:ext cx="6073009" cy="1015663"/>
          </a:xfrm>
          <a:prstGeom prst="rect">
            <a:avLst/>
          </a:prstGeom>
          <a:noFill/>
        </p:spPr>
        <p:txBody>
          <a:bodyPr wrap="none" rtlCol="0">
            <a:spAutoFit/>
          </a:bodyPr>
          <a:lstStyle/>
          <a:p>
            <a:r>
              <a:rPr lang="tr-TR" sz="2000" dirty="0">
                <a:solidFill>
                  <a:srgbClr val="575757"/>
                </a:solidFill>
              </a:rPr>
              <a:t>Sürekli teknolojik alet başında olmak, fiziksel aktivitemizi</a:t>
            </a:r>
          </a:p>
          <a:p>
            <a:r>
              <a:rPr lang="tr-TR" sz="2000" dirty="0">
                <a:solidFill>
                  <a:srgbClr val="575757"/>
                </a:solidFill>
              </a:rPr>
              <a:t>kısıtlayarak hareketsiz bir yaşam sürmemize sebep olur</a:t>
            </a:r>
          </a:p>
          <a:p>
            <a:r>
              <a:rPr lang="tr-TR" sz="2000" dirty="0">
                <a:solidFill>
                  <a:srgbClr val="575757"/>
                </a:solidFill>
              </a:rPr>
              <a:t>ve bu durum sağlığımızı olumsuz etkiler.</a:t>
            </a:r>
          </a:p>
        </p:txBody>
      </p:sp>
    </p:spTree>
    <p:extLst>
      <p:ext uri="{BB962C8B-B14F-4D97-AF65-F5344CB8AC3E}">
        <p14:creationId xmlns:p14="http://schemas.microsoft.com/office/powerpoint/2010/main" val="238803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50"/>
                                        <p:tgtEl>
                                          <p:spTgt spid="20"/>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250"/>
                                        <p:tgtEl>
                                          <p:spTgt spid="21"/>
                                        </p:tgtEl>
                                      </p:cBhvr>
                                    </p:animEffect>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250" fill="hold"/>
                                        <p:tgtEl>
                                          <p:spTgt spid="16"/>
                                        </p:tgtEl>
                                        <p:attrNameLst>
                                          <p:attrName>ppt_x</p:attrName>
                                        </p:attrNameLst>
                                      </p:cBhvr>
                                      <p:tavLst>
                                        <p:tav tm="0">
                                          <p:val>
                                            <p:strVal val="0-#ppt_w/2"/>
                                          </p:val>
                                        </p:tav>
                                        <p:tav tm="100000">
                                          <p:val>
                                            <p:strVal val="#ppt_x"/>
                                          </p:val>
                                        </p:tav>
                                      </p:tavLst>
                                    </p:anim>
                                    <p:anim calcmode="lin" valueType="num">
                                      <p:cBhvr additive="base">
                                        <p:cTn id="25" dur="250" fill="hold"/>
                                        <p:tgtEl>
                                          <p:spTgt spid="16"/>
                                        </p:tgtEl>
                                        <p:attrNameLst>
                                          <p:attrName>ppt_y</p:attrName>
                                        </p:attrNameLst>
                                      </p:cBhvr>
                                      <p:tavLst>
                                        <p:tav tm="0">
                                          <p:val>
                                            <p:strVal val="#ppt_y"/>
                                          </p:val>
                                        </p:tav>
                                        <p:tav tm="100000">
                                          <p:val>
                                            <p:strVal val="#ppt_y"/>
                                          </p:val>
                                        </p:tav>
                                      </p:tavLst>
                                    </p:anim>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50"/>
                                        <p:tgtEl>
                                          <p:spTgt spid="1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0" grpId="0" animBg="1"/>
      <p:bldP spid="21" grpId="0" animBg="1"/>
      <p:bldP spid="17" grpId="0"/>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Ne Yapmalıyım?</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3"/>
            <a:srcRect/>
            <a:stretch>
              <a:fillRect l="-21000" t="-7000" r="-76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pic>
        <p:nvPicPr>
          <p:cNvPr id="16" name="Resim 15"/>
          <p:cNvPicPr>
            <a:picLocks noChangeAspect="1"/>
          </p:cNvPicPr>
          <p:nvPr/>
        </p:nvPicPr>
        <p:blipFill>
          <a:blip r:embed="rId4"/>
          <a:stretch>
            <a:fillRect/>
          </a:stretch>
        </p:blipFill>
        <p:spPr>
          <a:xfrm>
            <a:off x="-11111" y="1649809"/>
            <a:ext cx="5179878" cy="626747"/>
          </a:xfrm>
          <a:prstGeom prst="rect">
            <a:avLst/>
          </a:prstGeom>
        </p:spPr>
      </p:pic>
      <p:sp>
        <p:nvSpPr>
          <p:cNvPr id="17" name="Dikdörtgen 16"/>
          <p:cNvSpPr/>
          <p:nvPr/>
        </p:nvSpPr>
        <p:spPr>
          <a:xfrm>
            <a:off x="447166" y="1778516"/>
            <a:ext cx="2341603" cy="369332"/>
          </a:xfrm>
          <a:prstGeom prst="rect">
            <a:avLst/>
          </a:prstGeom>
        </p:spPr>
        <p:txBody>
          <a:bodyPr wrap="none">
            <a:spAutoFit/>
          </a:bodyPr>
          <a:lstStyle/>
          <a:p>
            <a:r>
              <a:rPr lang="tr-TR" dirty="0">
                <a:solidFill>
                  <a:schemeClr val="bg1"/>
                </a:solidFill>
              </a:rPr>
              <a:t>Ortak Vakitleri Çoğaltın</a:t>
            </a:r>
          </a:p>
        </p:txBody>
      </p:sp>
      <p:sp>
        <p:nvSpPr>
          <p:cNvPr id="18" name="Metin kutusu 17"/>
          <p:cNvSpPr txBox="1"/>
          <p:nvPr/>
        </p:nvSpPr>
        <p:spPr>
          <a:xfrm>
            <a:off x="435784" y="2592497"/>
            <a:ext cx="5449633" cy="1323439"/>
          </a:xfrm>
          <a:prstGeom prst="rect">
            <a:avLst/>
          </a:prstGeom>
          <a:noFill/>
        </p:spPr>
        <p:txBody>
          <a:bodyPr wrap="none" rtlCol="0">
            <a:spAutoFit/>
          </a:bodyPr>
          <a:lstStyle/>
          <a:p>
            <a:r>
              <a:rPr lang="tr-TR" sz="2000" dirty="0">
                <a:solidFill>
                  <a:srgbClr val="575757"/>
                </a:solidFill>
              </a:rPr>
              <a:t>Aile olarak geçirdiğiniz ortak vakitlerin </a:t>
            </a:r>
          </a:p>
          <a:p>
            <a:r>
              <a:rPr lang="tr-TR" sz="2000" dirty="0">
                <a:solidFill>
                  <a:srgbClr val="575757"/>
                </a:solidFill>
              </a:rPr>
              <a:t>olmasına ve bu vakitlerde herkesin birlikte </a:t>
            </a:r>
          </a:p>
          <a:p>
            <a:r>
              <a:rPr lang="tr-TR" sz="2000" dirty="0">
                <a:solidFill>
                  <a:srgbClr val="575757"/>
                </a:solidFill>
              </a:rPr>
              <a:t>olmasına özen gösterin. Özellikle kahvaltı ve </a:t>
            </a:r>
          </a:p>
          <a:p>
            <a:r>
              <a:rPr lang="tr-TR" sz="2000" dirty="0">
                <a:solidFill>
                  <a:srgbClr val="575757"/>
                </a:solidFill>
              </a:rPr>
              <a:t>akşam yemeklerini beraberce yemeye dikkat edin. </a:t>
            </a:r>
          </a:p>
        </p:txBody>
      </p:sp>
    </p:spTree>
    <p:extLst>
      <p:ext uri="{BB962C8B-B14F-4D97-AF65-F5344CB8AC3E}">
        <p14:creationId xmlns:p14="http://schemas.microsoft.com/office/powerpoint/2010/main" val="400232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50"/>
                                        <p:tgtEl>
                                          <p:spTgt spid="20"/>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250"/>
                                        <p:tgtEl>
                                          <p:spTgt spid="21"/>
                                        </p:tgtEl>
                                      </p:cBhvr>
                                    </p:animEffect>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250" fill="hold"/>
                                        <p:tgtEl>
                                          <p:spTgt spid="16"/>
                                        </p:tgtEl>
                                        <p:attrNameLst>
                                          <p:attrName>ppt_x</p:attrName>
                                        </p:attrNameLst>
                                      </p:cBhvr>
                                      <p:tavLst>
                                        <p:tav tm="0">
                                          <p:val>
                                            <p:strVal val="0-#ppt_w/2"/>
                                          </p:val>
                                        </p:tav>
                                        <p:tav tm="100000">
                                          <p:val>
                                            <p:strVal val="#ppt_x"/>
                                          </p:val>
                                        </p:tav>
                                      </p:tavLst>
                                    </p:anim>
                                    <p:anim calcmode="lin" valueType="num">
                                      <p:cBhvr additive="base">
                                        <p:cTn id="25" dur="250" fill="hold"/>
                                        <p:tgtEl>
                                          <p:spTgt spid="16"/>
                                        </p:tgtEl>
                                        <p:attrNameLst>
                                          <p:attrName>ppt_y</p:attrName>
                                        </p:attrNameLst>
                                      </p:cBhvr>
                                      <p:tavLst>
                                        <p:tav tm="0">
                                          <p:val>
                                            <p:strVal val="#ppt_y"/>
                                          </p:val>
                                        </p:tav>
                                        <p:tav tm="100000">
                                          <p:val>
                                            <p:strVal val="#ppt_y"/>
                                          </p:val>
                                        </p:tav>
                                      </p:tavLst>
                                    </p:anim>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50"/>
                                        <p:tgtEl>
                                          <p:spTgt spid="1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0" grpId="0" animBg="1"/>
      <p:bldP spid="21" grpId="0" animBg="1"/>
      <p:bldP spid="17" grpId="0"/>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Ne Yapmalıyım?</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3"/>
            <a:srcRect/>
            <a:stretch>
              <a:fillRect l="-65000" t="-7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pic>
        <p:nvPicPr>
          <p:cNvPr id="16" name="Resim 15"/>
          <p:cNvPicPr>
            <a:picLocks noChangeAspect="1"/>
          </p:cNvPicPr>
          <p:nvPr/>
        </p:nvPicPr>
        <p:blipFill>
          <a:blip r:embed="rId4"/>
          <a:stretch>
            <a:fillRect/>
          </a:stretch>
        </p:blipFill>
        <p:spPr>
          <a:xfrm>
            <a:off x="-11111" y="1649809"/>
            <a:ext cx="5179878" cy="626747"/>
          </a:xfrm>
          <a:prstGeom prst="rect">
            <a:avLst/>
          </a:prstGeom>
        </p:spPr>
      </p:pic>
      <p:sp>
        <p:nvSpPr>
          <p:cNvPr id="17" name="Dikdörtgen 16"/>
          <p:cNvSpPr/>
          <p:nvPr/>
        </p:nvSpPr>
        <p:spPr>
          <a:xfrm>
            <a:off x="447166" y="1778516"/>
            <a:ext cx="2341603" cy="369332"/>
          </a:xfrm>
          <a:prstGeom prst="rect">
            <a:avLst/>
          </a:prstGeom>
        </p:spPr>
        <p:txBody>
          <a:bodyPr wrap="none">
            <a:spAutoFit/>
          </a:bodyPr>
          <a:lstStyle/>
          <a:p>
            <a:r>
              <a:rPr lang="tr-TR" dirty="0">
                <a:solidFill>
                  <a:schemeClr val="bg1"/>
                </a:solidFill>
              </a:rPr>
              <a:t>Zaman Sınırlaması Şart</a:t>
            </a:r>
          </a:p>
        </p:txBody>
      </p:sp>
      <p:sp>
        <p:nvSpPr>
          <p:cNvPr id="18" name="Metin kutusu 17"/>
          <p:cNvSpPr txBox="1"/>
          <p:nvPr/>
        </p:nvSpPr>
        <p:spPr>
          <a:xfrm>
            <a:off x="435784" y="2592497"/>
            <a:ext cx="3677160" cy="707886"/>
          </a:xfrm>
          <a:prstGeom prst="rect">
            <a:avLst/>
          </a:prstGeom>
          <a:noFill/>
        </p:spPr>
        <p:txBody>
          <a:bodyPr wrap="none" rtlCol="0">
            <a:spAutoFit/>
          </a:bodyPr>
          <a:lstStyle/>
          <a:p>
            <a:r>
              <a:rPr lang="tr-TR" sz="2000" dirty="0">
                <a:solidFill>
                  <a:srgbClr val="575757"/>
                </a:solidFill>
              </a:rPr>
              <a:t>Teknoloji ile geçireceğiniz zamanı </a:t>
            </a:r>
          </a:p>
          <a:p>
            <a:r>
              <a:rPr lang="tr-TR" sz="2000" dirty="0">
                <a:solidFill>
                  <a:srgbClr val="575757"/>
                </a:solidFill>
              </a:rPr>
              <a:t>baştan planlayın.</a:t>
            </a:r>
          </a:p>
        </p:txBody>
      </p:sp>
    </p:spTree>
    <p:extLst>
      <p:ext uri="{BB962C8B-B14F-4D97-AF65-F5344CB8AC3E}">
        <p14:creationId xmlns:p14="http://schemas.microsoft.com/office/powerpoint/2010/main" val="267937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50"/>
                                        <p:tgtEl>
                                          <p:spTgt spid="20"/>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250"/>
                                        <p:tgtEl>
                                          <p:spTgt spid="21"/>
                                        </p:tgtEl>
                                      </p:cBhvr>
                                    </p:animEffect>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250" fill="hold"/>
                                        <p:tgtEl>
                                          <p:spTgt spid="16"/>
                                        </p:tgtEl>
                                        <p:attrNameLst>
                                          <p:attrName>ppt_x</p:attrName>
                                        </p:attrNameLst>
                                      </p:cBhvr>
                                      <p:tavLst>
                                        <p:tav tm="0">
                                          <p:val>
                                            <p:strVal val="0-#ppt_w/2"/>
                                          </p:val>
                                        </p:tav>
                                        <p:tav tm="100000">
                                          <p:val>
                                            <p:strVal val="#ppt_x"/>
                                          </p:val>
                                        </p:tav>
                                      </p:tavLst>
                                    </p:anim>
                                    <p:anim calcmode="lin" valueType="num">
                                      <p:cBhvr additive="base">
                                        <p:cTn id="25" dur="250" fill="hold"/>
                                        <p:tgtEl>
                                          <p:spTgt spid="16"/>
                                        </p:tgtEl>
                                        <p:attrNameLst>
                                          <p:attrName>ppt_y</p:attrName>
                                        </p:attrNameLst>
                                      </p:cBhvr>
                                      <p:tavLst>
                                        <p:tav tm="0">
                                          <p:val>
                                            <p:strVal val="#ppt_y"/>
                                          </p:val>
                                        </p:tav>
                                        <p:tav tm="100000">
                                          <p:val>
                                            <p:strVal val="#ppt_y"/>
                                          </p:val>
                                        </p:tav>
                                      </p:tavLst>
                                    </p:anim>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50"/>
                                        <p:tgtEl>
                                          <p:spTgt spid="1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0" grpId="0" animBg="1"/>
      <p:bldP spid="21" grpId="0" animBg="1"/>
      <p:bldP spid="17" grpId="0"/>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Ne Yapmalıyım?</a:t>
            </a:r>
          </a:p>
        </p:txBody>
      </p:sp>
      <p:pic>
        <p:nvPicPr>
          <p:cNvPr id="17" name="Resim 16"/>
          <p:cNvPicPr>
            <a:picLocks noChangeAspect="1"/>
          </p:cNvPicPr>
          <p:nvPr/>
        </p:nvPicPr>
        <p:blipFill>
          <a:blip r:embed="rId3"/>
          <a:stretch>
            <a:fillRect/>
          </a:stretch>
        </p:blipFill>
        <p:spPr>
          <a:xfrm>
            <a:off x="-11111" y="1649809"/>
            <a:ext cx="5179878" cy="626747"/>
          </a:xfrm>
          <a:prstGeom prst="rect">
            <a:avLst/>
          </a:prstGeom>
        </p:spPr>
      </p:pic>
      <p:sp>
        <p:nvSpPr>
          <p:cNvPr id="18" name="Dikdörtgen 17"/>
          <p:cNvSpPr/>
          <p:nvPr/>
        </p:nvSpPr>
        <p:spPr>
          <a:xfrm>
            <a:off x="447166" y="1778516"/>
            <a:ext cx="2673874" cy="369332"/>
          </a:xfrm>
          <a:prstGeom prst="rect">
            <a:avLst/>
          </a:prstGeom>
        </p:spPr>
        <p:txBody>
          <a:bodyPr wrap="none">
            <a:spAutoFit/>
          </a:bodyPr>
          <a:lstStyle/>
          <a:p>
            <a:r>
              <a:rPr lang="tr-TR" dirty="0">
                <a:solidFill>
                  <a:schemeClr val="bg1"/>
                </a:solidFill>
              </a:rPr>
              <a:t>Alışkanlıklarınızla Oynayın!</a:t>
            </a:r>
          </a:p>
        </p:txBody>
      </p:sp>
      <p:sp>
        <p:nvSpPr>
          <p:cNvPr id="19" name="Metin kutusu 18"/>
          <p:cNvSpPr txBox="1"/>
          <p:nvPr/>
        </p:nvSpPr>
        <p:spPr>
          <a:xfrm>
            <a:off x="435784" y="2592497"/>
            <a:ext cx="4458208" cy="1015663"/>
          </a:xfrm>
          <a:prstGeom prst="rect">
            <a:avLst/>
          </a:prstGeom>
          <a:noFill/>
        </p:spPr>
        <p:txBody>
          <a:bodyPr wrap="none" rtlCol="0">
            <a:spAutoFit/>
          </a:bodyPr>
          <a:lstStyle/>
          <a:p>
            <a:r>
              <a:rPr lang="tr-TR" sz="2000" dirty="0">
                <a:solidFill>
                  <a:srgbClr val="575757"/>
                </a:solidFill>
              </a:rPr>
              <a:t>Alışkın olduğunuz teknoloji kullanma </a:t>
            </a:r>
          </a:p>
          <a:p>
            <a:r>
              <a:rPr lang="tr-TR" sz="2000" dirty="0">
                <a:solidFill>
                  <a:srgbClr val="575757"/>
                </a:solidFill>
              </a:rPr>
              <a:t>zamanını ve mekânını tam zıt saatlere ve </a:t>
            </a:r>
          </a:p>
          <a:p>
            <a:r>
              <a:rPr lang="tr-TR" sz="2000" dirty="0">
                <a:solidFill>
                  <a:srgbClr val="575757"/>
                </a:solidFill>
              </a:rPr>
              <a:t>mekânlara kaydırabilirsiniz.</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a:srcRect/>
            <a:stretch>
              <a:fillRect l="-9000" t="-10000" r="-30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34650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50" fill="hold"/>
                                        <p:tgtEl>
                                          <p:spTgt spid="17"/>
                                        </p:tgtEl>
                                        <p:attrNameLst>
                                          <p:attrName>ppt_x</p:attrName>
                                        </p:attrNameLst>
                                      </p:cBhvr>
                                      <p:tavLst>
                                        <p:tav tm="0">
                                          <p:val>
                                            <p:strVal val="0-#ppt_w/2"/>
                                          </p:val>
                                        </p:tav>
                                        <p:tav tm="100000">
                                          <p:val>
                                            <p:strVal val="#ppt_x"/>
                                          </p:val>
                                        </p:tav>
                                      </p:tavLst>
                                    </p:anim>
                                    <p:anim calcmode="lin" valueType="num">
                                      <p:cBhvr additive="base">
                                        <p:cTn id="17" dur="2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8" grpId="0"/>
      <p:bldP spid="19" grpId="0"/>
      <p:bldP spid="20" grpId="0" animBg="1"/>
      <p:bldP spid="2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Ne Yapmalıyım?</a:t>
            </a:r>
          </a:p>
        </p:txBody>
      </p:sp>
      <p:pic>
        <p:nvPicPr>
          <p:cNvPr id="17" name="Resim 16"/>
          <p:cNvPicPr>
            <a:picLocks noChangeAspect="1"/>
          </p:cNvPicPr>
          <p:nvPr/>
        </p:nvPicPr>
        <p:blipFill>
          <a:blip r:embed="rId3"/>
          <a:stretch>
            <a:fillRect/>
          </a:stretch>
        </p:blipFill>
        <p:spPr>
          <a:xfrm>
            <a:off x="-11111" y="1649809"/>
            <a:ext cx="5179878" cy="626747"/>
          </a:xfrm>
          <a:prstGeom prst="rect">
            <a:avLst/>
          </a:prstGeom>
        </p:spPr>
      </p:pic>
      <p:sp>
        <p:nvSpPr>
          <p:cNvPr id="18" name="Dikdörtgen 17"/>
          <p:cNvSpPr/>
          <p:nvPr/>
        </p:nvSpPr>
        <p:spPr>
          <a:xfrm>
            <a:off x="447166" y="1778516"/>
            <a:ext cx="2409314" cy="369332"/>
          </a:xfrm>
          <a:prstGeom prst="rect">
            <a:avLst/>
          </a:prstGeom>
        </p:spPr>
        <p:txBody>
          <a:bodyPr wrap="none">
            <a:spAutoFit/>
          </a:bodyPr>
          <a:lstStyle/>
          <a:p>
            <a:r>
              <a:rPr lang="tr-TR" dirty="0">
                <a:solidFill>
                  <a:schemeClr val="bg1"/>
                </a:solidFill>
              </a:rPr>
              <a:t>Dış Durdurucu Kullanın!</a:t>
            </a:r>
          </a:p>
        </p:txBody>
      </p:sp>
      <p:sp>
        <p:nvSpPr>
          <p:cNvPr id="19" name="Metin kutusu 18"/>
          <p:cNvSpPr txBox="1"/>
          <p:nvPr/>
        </p:nvSpPr>
        <p:spPr>
          <a:xfrm>
            <a:off x="435784" y="2592497"/>
            <a:ext cx="4458208" cy="1015663"/>
          </a:xfrm>
          <a:prstGeom prst="rect">
            <a:avLst/>
          </a:prstGeom>
          <a:noFill/>
        </p:spPr>
        <p:txBody>
          <a:bodyPr wrap="none" rtlCol="0">
            <a:spAutoFit/>
          </a:bodyPr>
          <a:lstStyle/>
          <a:p>
            <a:r>
              <a:rPr lang="tr-TR" sz="2000" dirty="0">
                <a:solidFill>
                  <a:srgbClr val="575757"/>
                </a:solidFill>
              </a:rPr>
              <a:t>Makul süreyle teknoloji kullanımlarınızın </a:t>
            </a:r>
          </a:p>
          <a:p>
            <a:r>
              <a:rPr lang="tr-TR" sz="2000" dirty="0">
                <a:solidFill>
                  <a:srgbClr val="575757"/>
                </a:solidFill>
              </a:rPr>
              <a:t>hemen ardına yapılması zorunlu bir iş </a:t>
            </a:r>
          </a:p>
          <a:p>
            <a:r>
              <a:rPr lang="tr-TR" sz="2000" dirty="0">
                <a:solidFill>
                  <a:srgbClr val="575757"/>
                </a:solidFill>
              </a:rPr>
              <a:t>planlayabilirsiniz.</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57942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50" fill="hold"/>
                                        <p:tgtEl>
                                          <p:spTgt spid="17"/>
                                        </p:tgtEl>
                                        <p:attrNameLst>
                                          <p:attrName>ppt_x</p:attrName>
                                        </p:attrNameLst>
                                      </p:cBhvr>
                                      <p:tavLst>
                                        <p:tav tm="0">
                                          <p:val>
                                            <p:strVal val="0-#ppt_w/2"/>
                                          </p:val>
                                        </p:tav>
                                        <p:tav tm="100000">
                                          <p:val>
                                            <p:strVal val="#ppt_x"/>
                                          </p:val>
                                        </p:tav>
                                      </p:tavLst>
                                    </p:anim>
                                    <p:anim calcmode="lin" valueType="num">
                                      <p:cBhvr additive="base">
                                        <p:cTn id="17" dur="2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8" grpId="0"/>
      <p:bldP spid="19" grpId="0"/>
      <p:bldP spid="20" grpId="0" animBg="1"/>
      <p:bldP spid="2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Ne Yapmalıyım?</a:t>
            </a:r>
          </a:p>
        </p:txBody>
      </p:sp>
      <p:pic>
        <p:nvPicPr>
          <p:cNvPr id="17" name="Resim 16"/>
          <p:cNvPicPr>
            <a:picLocks noChangeAspect="1"/>
          </p:cNvPicPr>
          <p:nvPr/>
        </p:nvPicPr>
        <p:blipFill>
          <a:blip r:embed="rId3"/>
          <a:stretch>
            <a:fillRect/>
          </a:stretch>
        </p:blipFill>
        <p:spPr>
          <a:xfrm>
            <a:off x="-11111" y="1649809"/>
            <a:ext cx="5179878" cy="626747"/>
          </a:xfrm>
          <a:prstGeom prst="rect">
            <a:avLst/>
          </a:prstGeom>
        </p:spPr>
      </p:pic>
      <p:sp>
        <p:nvSpPr>
          <p:cNvPr id="18" name="Dikdörtgen 17"/>
          <p:cNvSpPr/>
          <p:nvPr/>
        </p:nvSpPr>
        <p:spPr>
          <a:xfrm>
            <a:off x="447166" y="1778516"/>
            <a:ext cx="2668551" cy="369332"/>
          </a:xfrm>
          <a:prstGeom prst="rect">
            <a:avLst/>
          </a:prstGeom>
        </p:spPr>
        <p:txBody>
          <a:bodyPr wrap="none">
            <a:spAutoFit/>
          </a:bodyPr>
          <a:lstStyle/>
          <a:p>
            <a:r>
              <a:rPr lang="tr-TR" dirty="0">
                <a:solidFill>
                  <a:schemeClr val="bg1"/>
                </a:solidFill>
              </a:rPr>
              <a:t>Kendinize Hedefler Koyun!</a:t>
            </a:r>
          </a:p>
        </p:txBody>
      </p:sp>
      <p:sp>
        <p:nvSpPr>
          <p:cNvPr id="19" name="Metin kutusu 18"/>
          <p:cNvSpPr txBox="1"/>
          <p:nvPr/>
        </p:nvSpPr>
        <p:spPr>
          <a:xfrm>
            <a:off x="435784" y="2592497"/>
            <a:ext cx="4850623" cy="1015663"/>
          </a:xfrm>
          <a:prstGeom prst="rect">
            <a:avLst/>
          </a:prstGeom>
          <a:noFill/>
        </p:spPr>
        <p:txBody>
          <a:bodyPr wrap="none" rtlCol="0">
            <a:spAutoFit/>
          </a:bodyPr>
          <a:lstStyle/>
          <a:p>
            <a:r>
              <a:rPr lang="tr-TR" sz="2000" dirty="0">
                <a:solidFill>
                  <a:srgbClr val="575757"/>
                </a:solidFill>
              </a:rPr>
              <a:t>Teknoloji kullanımınıza makul bir zaman </a:t>
            </a:r>
          </a:p>
          <a:p>
            <a:r>
              <a:rPr lang="tr-TR" sz="2000" dirty="0">
                <a:solidFill>
                  <a:srgbClr val="575757"/>
                </a:solidFill>
              </a:rPr>
              <a:t>sınırlaması koyabilir ve bu süreyi yavaş yavaş </a:t>
            </a:r>
          </a:p>
          <a:p>
            <a:r>
              <a:rPr lang="tr-TR" sz="2000" dirty="0">
                <a:solidFill>
                  <a:srgbClr val="575757"/>
                </a:solidFill>
              </a:rPr>
              <a:t>azaltabilirsiniz.</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89529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50" fill="hold"/>
                                        <p:tgtEl>
                                          <p:spTgt spid="17"/>
                                        </p:tgtEl>
                                        <p:attrNameLst>
                                          <p:attrName>ppt_x</p:attrName>
                                        </p:attrNameLst>
                                      </p:cBhvr>
                                      <p:tavLst>
                                        <p:tav tm="0">
                                          <p:val>
                                            <p:strVal val="0-#ppt_w/2"/>
                                          </p:val>
                                        </p:tav>
                                        <p:tav tm="100000">
                                          <p:val>
                                            <p:strVal val="#ppt_x"/>
                                          </p:val>
                                        </p:tav>
                                      </p:tavLst>
                                    </p:anim>
                                    <p:anim calcmode="lin" valueType="num">
                                      <p:cBhvr additive="base">
                                        <p:cTn id="17" dur="2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8" grpId="0"/>
      <p:bldP spid="19" grpId="0"/>
      <p:bldP spid="20" grpId="0" animBg="1"/>
      <p:bldP spid="2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Ne Yapmalıyım?</a:t>
            </a:r>
          </a:p>
        </p:txBody>
      </p:sp>
      <p:pic>
        <p:nvPicPr>
          <p:cNvPr id="17" name="Resim 16"/>
          <p:cNvPicPr>
            <a:picLocks noChangeAspect="1"/>
          </p:cNvPicPr>
          <p:nvPr/>
        </p:nvPicPr>
        <p:blipFill>
          <a:blip r:embed="rId3"/>
          <a:stretch>
            <a:fillRect/>
          </a:stretch>
        </p:blipFill>
        <p:spPr>
          <a:xfrm>
            <a:off x="-11111" y="1649809"/>
            <a:ext cx="5179878" cy="626747"/>
          </a:xfrm>
          <a:prstGeom prst="rect">
            <a:avLst/>
          </a:prstGeom>
        </p:spPr>
      </p:pic>
      <p:sp>
        <p:nvSpPr>
          <p:cNvPr id="18" name="Dikdörtgen 17"/>
          <p:cNvSpPr/>
          <p:nvPr/>
        </p:nvSpPr>
        <p:spPr>
          <a:xfrm>
            <a:off x="447166" y="1778516"/>
            <a:ext cx="3986476" cy="369332"/>
          </a:xfrm>
          <a:prstGeom prst="rect">
            <a:avLst/>
          </a:prstGeom>
        </p:spPr>
        <p:txBody>
          <a:bodyPr wrap="none">
            <a:spAutoFit/>
          </a:bodyPr>
          <a:lstStyle/>
          <a:p>
            <a:r>
              <a:rPr lang="tr-TR" dirty="0">
                <a:solidFill>
                  <a:schemeClr val="bg1"/>
                </a:solidFill>
              </a:rPr>
              <a:t>Çok Kullandığınız İşlevlerden Uzak Durun</a:t>
            </a:r>
          </a:p>
        </p:txBody>
      </p:sp>
      <p:sp>
        <p:nvSpPr>
          <p:cNvPr id="19" name="Metin kutusu 18"/>
          <p:cNvSpPr txBox="1"/>
          <p:nvPr/>
        </p:nvSpPr>
        <p:spPr>
          <a:xfrm>
            <a:off x="435784" y="2592497"/>
            <a:ext cx="5505738" cy="1015663"/>
          </a:xfrm>
          <a:prstGeom prst="rect">
            <a:avLst/>
          </a:prstGeom>
          <a:noFill/>
        </p:spPr>
        <p:txBody>
          <a:bodyPr wrap="none" rtlCol="0">
            <a:spAutoFit/>
          </a:bodyPr>
          <a:lstStyle/>
          <a:p>
            <a:r>
              <a:rPr lang="tr-TR" sz="2000" dirty="0">
                <a:solidFill>
                  <a:srgbClr val="575757"/>
                </a:solidFill>
              </a:rPr>
              <a:t>Çok sık kullandığınız teknoloji ürününün işlevinden </a:t>
            </a:r>
          </a:p>
          <a:p>
            <a:r>
              <a:rPr lang="tr-TR" sz="2000" dirty="0">
                <a:solidFill>
                  <a:srgbClr val="575757"/>
                </a:solidFill>
              </a:rPr>
              <a:t>olabildiğince uzaklaşıp alternatiflerine </a:t>
            </a:r>
          </a:p>
          <a:p>
            <a:r>
              <a:rPr lang="tr-TR" sz="2000" dirty="0">
                <a:solidFill>
                  <a:srgbClr val="575757"/>
                </a:solidFill>
              </a:rPr>
              <a:t>yönelebilirsiniz. </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84756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50" fill="hold"/>
                                        <p:tgtEl>
                                          <p:spTgt spid="17"/>
                                        </p:tgtEl>
                                        <p:attrNameLst>
                                          <p:attrName>ppt_x</p:attrName>
                                        </p:attrNameLst>
                                      </p:cBhvr>
                                      <p:tavLst>
                                        <p:tav tm="0">
                                          <p:val>
                                            <p:strVal val="0-#ppt_w/2"/>
                                          </p:val>
                                        </p:tav>
                                        <p:tav tm="100000">
                                          <p:val>
                                            <p:strVal val="#ppt_x"/>
                                          </p:val>
                                        </p:tav>
                                      </p:tavLst>
                                    </p:anim>
                                    <p:anim calcmode="lin" valueType="num">
                                      <p:cBhvr additive="base">
                                        <p:cTn id="17" dur="2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8" grpId="0"/>
      <p:bldP spid="19" grpId="0"/>
      <p:bldP spid="20" grpId="0" animBg="1"/>
      <p:bldP spid="2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Ne Yapmalıyım?</a:t>
            </a:r>
          </a:p>
        </p:txBody>
      </p:sp>
      <p:pic>
        <p:nvPicPr>
          <p:cNvPr id="17" name="Resim 16"/>
          <p:cNvPicPr>
            <a:picLocks noChangeAspect="1"/>
          </p:cNvPicPr>
          <p:nvPr/>
        </p:nvPicPr>
        <p:blipFill>
          <a:blip r:embed="rId3"/>
          <a:stretch>
            <a:fillRect/>
          </a:stretch>
        </p:blipFill>
        <p:spPr>
          <a:xfrm>
            <a:off x="-11111" y="1649809"/>
            <a:ext cx="5179878" cy="626747"/>
          </a:xfrm>
          <a:prstGeom prst="rect">
            <a:avLst/>
          </a:prstGeom>
        </p:spPr>
      </p:pic>
      <p:sp>
        <p:nvSpPr>
          <p:cNvPr id="18" name="Dikdörtgen 17"/>
          <p:cNvSpPr/>
          <p:nvPr/>
        </p:nvSpPr>
        <p:spPr>
          <a:xfrm>
            <a:off x="447166" y="1778516"/>
            <a:ext cx="2649636" cy="369332"/>
          </a:xfrm>
          <a:prstGeom prst="rect">
            <a:avLst/>
          </a:prstGeom>
        </p:spPr>
        <p:txBody>
          <a:bodyPr wrap="none">
            <a:spAutoFit/>
          </a:bodyPr>
          <a:lstStyle/>
          <a:p>
            <a:r>
              <a:rPr lang="tr-TR" dirty="0">
                <a:solidFill>
                  <a:schemeClr val="bg1"/>
                </a:solidFill>
              </a:rPr>
              <a:t>Hatırlatıcı Kartlar Kullanın!</a:t>
            </a:r>
          </a:p>
        </p:txBody>
      </p:sp>
      <p:sp>
        <p:nvSpPr>
          <p:cNvPr id="19" name="Metin kutusu 18"/>
          <p:cNvSpPr txBox="1"/>
          <p:nvPr/>
        </p:nvSpPr>
        <p:spPr>
          <a:xfrm>
            <a:off x="435784" y="2592497"/>
            <a:ext cx="5199950" cy="1015663"/>
          </a:xfrm>
          <a:prstGeom prst="rect">
            <a:avLst/>
          </a:prstGeom>
          <a:noFill/>
        </p:spPr>
        <p:txBody>
          <a:bodyPr wrap="none" rtlCol="0">
            <a:spAutoFit/>
          </a:bodyPr>
          <a:lstStyle/>
          <a:p>
            <a:r>
              <a:rPr lang="tr-TR" sz="2000" dirty="0">
                <a:solidFill>
                  <a:srgbClr val="575757"/>
                </a:solidFill>
              </a:rPr>
              <a:t>Teknolojinin bağımlı kullanımının neler </a:t>
            </a:r>
          </a:p>
          <a:p>
            <a:r>
              <a:rPr lang="tr-TR" sz="2000" dirty="0">
                <a:solidFill>
                  <a:srgbClr val="575757"/>
                </a:solidFill>
              </a:rPr>
              <a:t>kaybettireceği ile ilgili hatırlatıcı kartları evinizin </a:t>
            </a:r>
          </a:p>
          <a:p>
            <a:r>
              <a:rPr lang="tr-TR" sz="2000" dirty="0">
                <a:solidFill>
                  <a:srgbClr val="575757"/>
                </a:solidFill>
              </a:rPr>
              <a:t>uygun yerlerine asabilirsiniz.</a:t>
            </a:r>
          </a:p>
        </p:txBody>
      </p:sp>
      <p:sp>
        <p:nvSpPr>
          <p:cNvPr id="16"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2" name="Oval 6"/>
          <p:cNvSpPr>
            <a:spLocks noChangeArrowheads="1"/>
          </p:cNvSpPr>
          <p:nvPr/>
        </p:nvSpPr>
        <p:spPr bwMode="auto">
          <a:xfrm>
            <a:off x="7708200" y="2419933"/>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82969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50" fill="hold"/>
                                        <p:tgtEl>
                                          <p:spTgt spid="17"/>
                                        </p:tgtEl>
                                        <p:attrNameLst>
                                          <p:attrName>ppt_x</p:attrName>
                                        </p:attrNameLst>
                                      </p:cBhvr>
                                      <p:tavLst>
                                        <p:tav tm="0">
                                          <p:val>
                                            <p:strVal val="0-#ppt_w/2"/>
                                          </p:val>
                                        </p:tav>
                                        <p:tav tm="100000">
                                          <p:val>
                                            <p:strVal val="#ppt_x"/>
                                          </p:val>
                                        </p:tav>
                                      </p:tavLst>
                                    </p:anim>
                                    <p:anim calcmode="lin" valueType="num">
                                      <p:cBhvr additive="base">
                                        <p:cTn id="17" dur="2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50"/>
                                        <p:tgtEl>
                                          <p:spTgt spid="22"/>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8" grpId="0"/>
      <p:bldP spid="19" grpId="0"/>
      <p:bldP spid="16" grpId="0" animBg="1"/>
      <p:bldP spid="2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6"/>
          <p:cNvSpPr>
            <a:spLocks noChangeArrowheads="1"/>
          </p:cNvSpPr>
          <p:nvPr/>
        </p:nvSpPr>
        <p:spPr bwMode="auto">
          <a:xfrm>
            <a:off x="7708200" y="2419933"/>
            <a:ext cx="2470075" cy="2471302"/>
          </a:xfrm>
          <a:prstGeom prst="ellipse">
            <a:avLst/>
          </a:prstGeom>
          <a:blipFill dpi="0" rotWithShape="1">
            <a:blip r:embed="rId3"/>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Ne Yapmalıyım?</a:t>
            </a:r>
          </a:p>
        </p:txBody>
      </p:sp>
      <p:pic>
        <p:nvPicPr>
          <p:cNvPr id="17" name="Resim 16"/>
          <p:cNvPicPr>
            <a:picLocks noChangeAspect="1"/>
          </p:cNvPicPr>
          <p:nvPr/>
        </p:nvPicPr>
        <p:blipFill>
          <a:blip r:embed="rId4"/>
          <a:stretch>
            <a:fillRect/>
          </a:stretch>
        </p:blipFill>
        <p:spPr>
          <a:xfrm>
            <a:off x="-11111" y="1649809"/>
            <a:ext cx="5179878" cy="626747"/>
          </a:xfrm>
          <a:prstGeom prst="rect">
            <a:avLst/>
          </a:prstGeom>
        </p:spPr>
      </p:pic>
      <p:sp>
        <p:nvSpPr>
          <p:cNvPr id="18" name="Dikdörtgen 17"/>
          <p:cNvSpPr/>
          <p:nvPr/>
        </p:nvSpPr>
        <p:spPr>
          <a:xfrm>
            <a:off x="447166" y="1778516"/>
            <a:ext cx="2829493" cy="369332"/>
          </a:xfrm>
          <a:prstGeom prst="rect">
            <a:avLst/>
          </a:prstGeom>
        </p:spPr>
        <p:txBody>
          <a:bodyPr wrap="none">
            <a:spAutoFit/>
          </a:bodyPr>
          <a:lstStyle/>
          <a:p>
            <a:r>
              <a:rPr lang="tr-TR" dirty="0">
                <a:solidFill>
                  <a:schemeClr val="bg1"/>
                </a:solidFill>
              </a:rPr>
              <a:t>Gerektiğinde Yardım İsteyin!</a:t>
            </a:r>
          </a:p>
        </p:txBody>
      </p:sp>
      <p:sp>
        <p:nvSpPr>
          <p:cNvPr id="19" name="Metin kutusu 18"/>
          <p:cNvSpPr txBox="1"/>
          <p:nvPr/>
        </p:nvSpPr>
        <p:spPr>
          <a:xfrm>
            <a:off x="435784" y="2592497"/>
            <a:ext cx="4598695" cy="1015663"/>
          </a:xfrm>
          <a:prstGeom prst="rect">
            <a:avLst/>
          </a:prstGeom>
          <a:noFill/>
        </p:spPr>
        <p:txBody>
          <a:bodyPr wrap="none" rtlCol="0">
            <a:spAutoFit/>
          </a:bodyPr>
          <a:lstStyle/>
          <a:p>
            <a:r>
              <a:rPr lang="tr-TR" sz="2000" dirty="0">
                <a:solidFill>
                  <a:srgbClr val="575757"/>
                </a:solidFill>
              </a:rPr>
              <a:t>Başta okul rehber öğretmeni olmak üzere </a:t>
            </a:r>
          </a:p>
          <a:p>
            <a:r>
              <a:rPr lang="tr-TR" sz="2000" dirty="0">
                <a:solidFill>
                  <a:srgbClr val="575757"/>
                </a:solidFill>
              </a:rPr>
              <a:t>ihtiyaç duyduğunuzda uzman desteği </a:t>
            </a:r>
          </a:p>
          <a:p>
            <a:r>
              <a:rPr lang="tr-TR" sz="2000" dirty="0">
                <a:solidFill>
                  <a:srgbClr val="575757"/>
                </a:solidFill>
              </a:rPr>
              <a:t>alabilirsiniz.</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89958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50" fill="hold"/>
                                        <p:tgtEl>
                                          <p:spTgt spid="17"/>
                                        </p:tgtEl>
                                        <p:attrNameLst>
                                          <p:attrName>ppt_x</p:attrName>
                                        </p:attrNameLst>
                                      </p:cBhvr>
                                      <p:tavLst>
                                        <p:tav tm="0">
                                          <p:val>
                                            <p:strVal val="0-#ppt_w/2"/>
                                          </p:val>
                                        </p:tav>
                                        <p:tav tm="100000">
                                          <p:val>
                                            <p:strVal val="#ppt_x"/>
                                          </p:val>
                                        </p:tav>
                                      </p:tavLst>
                                    </p:anim>
                                    <p:anim calcmode="lin" valueType="num">
                                      <p:cBhvr additive="base">
                                        <p:cTn id="17" dur="2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28" grpId="0"/>
      <p:bldP spid="18" grpId="0"/>
      <p:bldP spid="19"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948010" cy="1015663"/>
          </a:xfrm>
          <a:prstGeom prst="rect">
            <a:avLst/>
          </a:prstGeom>
          <a:noFill/>
        </p:spPr>
        <p:txBody>
          <a:bodyPr wrap="none" rtlCol="0">
            <a:spAutoFit/>
          </a:bodyPr>
          <a:lstStyle/>
          <a:p>
            <a:r>
              <a:rPr lang="tr-TR" sz="6000" b="1" dirty="0"/>
              <a:t>Belirtileri Neler Olabilir?</a:t>
            </a:r>
          </a:p>
        </p:txBody>
      </p:sp>
      <p:grpSp>
        <p:nvGrpSpPr>
          <p:cNvPr id="2" name="Grup 1"/>
          <p:cNvGrpSpPr/>
          <p:nvPr/>
        </p:nvGrpSpPr>
        <p:grpSpPr>
          <a:xfrm>
            <a:off x="1339148" y="2669349"/>
            <a:ext cx="2482859" cy="1956814"/>
            <a:chOff x="1339148" y="2669349"/>
            <a:chExt cx="2482859" cy="1956814"/>
          </a:xfrm>
        </p:grpSpPr>
        <p:sp>
          <p:nvSpPr>
            <p:cNvPr id="25" name="Line 64"/>
            <p:cNvSpPr>
              <a:spLocks noChangeShapeType="1"/>
            </p:cNvSpPr>
            <p:nvPr/>
          </p:nvSpPr>
          <p:spPr bwMode="auto">
            <a:xfrm>
              <a:off x="1339478" y="3948749"/>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1" name="Dikdörtgen 30"/>
            <p:cNvSpPr/>
            <p:nvPr/>
          </p:nvSpPr>
          <p:spPr>
            <a:xfrm>
              <a:off x="1339148" y="4041388"/>
              <a:ext cx="2482859" cy="584775"/>
            </a:xfrm>
            <a:prstGeom prst="rect">
              <a:avLst/>
            </a:prstGeom>
          </p:spPr>
          <p:txBody>
            <a:bodyPr wrap="none">
              <a:spAutoFit/>
            </a:bodyPr>
            <a:lstStyle/>
            <a:p>
              <a:pPr algn="ctr"/>
              <a:r>
                <a:rPr lang="tr-TR" sz="1600" dirty="0">
                  <a:solidFill>
                    <a:schemeClr val="tx1">
                      <a:lumMod val="65000"/>
                      <a:lumOff val="35000"/>
                    </a:schemeClr>
                  </a:solidFill>
                </a:rPr>
                <a:t>Teknoloji başında harcanan </a:t>
              </a:r>
            </a:p>
            <a:p>
              <a:pPr algn="ctr"/>
              <a:r>
                <a:rPr lang="tr-TR" sz="1600" dirty="0">
                  <a:solidFill>
                    <a:schemeClr val="tx1">
                      <a:lumMod val="65000"/>
                      <a:lumOff val="35000"/>
                    </a:schemeClr>
                  </a:solidFill>
                </a:rPr>
                <a:t>vaktin giderek artması </a:t>
              </a:r>
            </a:p>
          </p:txBody>
        </p:sp>
        <p:pic>
          <p:nvPicPr>
            <p:cNvPr id="7" name="Resim 6"/>
            <p:cNvPicPr>
              <a:picLocks noChangeAspect="1"/>
            </p:cNvPicPr>
            <p:nvPr/>
          </p:nvPicPr>
          <p:blipFill>
            <a:blip r:embed="rId3"/>
            <a:stretch>
              <a:fillRect/>
            </a:stretch>
          </p:blipFill>
          <p:spPr>
            <a:xfrm>
              <a:off x="1995577" y="2669349"/>
              <a:ext cx="1170000" cy="1057500"/>
            </a:xfrm>
            <a:prstGeom prst="rect">
              <a:avLst/>
            </a:prstGeom>
          </p:spPr>
        </p:pic>
      </p:grpSp>
      <p:grpSp>
        <p:nvGrpSpPr>
          <p:cNvPr id="3" name="Grup 2"/>
          <p:cNvGrpSpPr/>
          <p:nvPr/>
        </p:nvGrpSpPr>
        <p:grpSpPr>
          <a:xfrm>
            <a:off x="4293103" y="3896797"/>
            <a:ext cx="3605795" cy="2148439"/>
            <a:chOff x="4293103" y="3896797"/>
            <a:chExt cx="3605795" cy="2148439"/>
          </a:xfrm>
        </p:grpSpPr>
        <p:pic>
          <p:nvPicPr>
            <p:cNvPr id="10" name="Resim 9"/>
            <p:cNvPicPr>
              <a:picLocks noChangeAspect="1"/>
            </p:cNvPicPr>
            <p:nvPr/>
          </p:nvPicPr>
          <p:blipFill>
            <a:blip r:embed="rId4"/>
            <a:stretch>
              <a:fillRect/>
            </a:stretch>
          </p:blipFill>
          <p:spPr>
            <a:xfrm>
              <a:off x="5730375" y="3896797"/>
              <a:ext cx="731250" cy="1023750"/>
            </a:xfrm>
            <a:prstGeom prst="rect">
              <a:avLst/>
            </a:prstGeom>
          </p:spPr>
        </p:pic>
        <p:sp>
          <p:nvSpPr>
            <p:cNvPr id="39" name="Line 64"/>
            <p:cNvSpPr>
              <a:spLocks noChangeShapeType="1"/>
            </p:cNvSpPr>
            <p:nvPr/>
          </p:nvSpPr>
          <p:spPr bwMode="auto">
            <a:xfrm>
              <a:off x="4854901" y="5121600"/>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0" name="Dikdörtgen 39"/>
            <p:cNvSpPr/>
            <p:nvPr/>
          </p:nvSpPr>
          <p:spPr>
            <a:xfrm>
              <a:off x="4293103" y="5214239"/>
              <a:ext cx="3605795" cy="830997"/>
            </a:xfrm>
            <a:prstGeom prst="rect">
              <a:avLst/>
            </a:prstGeom>
          </p:spPr>
          <p:txBody>
            <a:bodyPr wrap="none">
              <a:spAutoFit/>
            </a:bodyPr>
            <a:lstStyle/>
            <a:p>
              <a:pPr algn="ctr"/>
              <a:r>
                <a:rPr lang="tr-TR" sz="1600" dirty="0">
                  <a:solidFill>
                    <a:schemeClr val="tx1">
                      <a:lumMod val="65000"/>
                      <a:lumOff val="35000"/>
                    </a:schemeClr>
                  </a:solidFill>
                </a:rPr>
                <a:t>Ruhsal, sosyal, adli ya da bedensel </a:t>
              </a:r>
            </a:p>
            <a:p>
              <a:pPr algn="ctr"/>
              <a:r>
                <a:rPr lang="tr-TR" sz="1600" dirty="0">
                  <a:solidFill>
                    <a:schemeClr val="tx1">
                      <a:lumMod val="65000"/>
                      <a:lumOff val="35000"/>
                    </a:schemeClr>
                  </a:solidFill>
                </a:rPr>
                <a:t>bir sorun oluşturmasına rağmen </a:t>
              </a:r>
            </a:p>
            <a:p>
              <a:pPr algn="ctr"/>
              <a:r>
                <a:rPr lang="tr-TR" sz="1600" dirty="0">
                  <a:solidFill>
                    <a:schemeClr val="tx1">
                      <a:lumMod val="65000"/>
                      <a:lumOff val="35000"/>
                    </a:schemeClr>
                  </a:solidFill>
                </a:rPr>
                <a:t>teknolojinin kullanılmaya devam edilmesi</a:t>
              </a:r>
            </a:p>
          </p:txBody>
        </p:sp>
      </p:grpSp>
      <p:sp>
        <p:nvSpPr>
          <p:cNvPr id="44" name="Dikdörtgen 43"/>
          <p:cNvSpPr/>
          <p:nvPr/>
        </p:nvSpPr>
        <p:spPr>
          <a:xfrm>
            <a:off x="3645489" y="1809110"/>
            <a:ext cx="4901022" cy="584775"/>
          </a:xfrm>
          <a:prstGeom prst="rect">
            <a:avLst/>
          </a:prstGeom>
        </p:spPr>
        <p:txBody>
          <a:bodyPr wrap="none">
            <a:spAutoFit/>
          </a:bodyPr>
          <a:lstStyle/>
          <a:p>
            <a:pPr algn="ctr"/>
            <a:r>
              <a:rPr lang="tr-TR" sz="1600" b="1" dirty="0">
                <a:solidFill>
                  <a:srgbClr val="E61F4F"/>
                </a:solidFill>
              </a:rPr>
              <a:t>Teknoloji bağımlılığın başladığını ya da başlamak  üzere </a:t>
            </a:r>
          </a:p>
          <a:p>
            <a:pPr algn="ctr"/>
            <a:r>
              <a:rPr lang="tr-TR" sz="1600" b="1" dirty="0">
                <a:solidFill>
                  <a:srgbClr val="E61F4F"/>
                </a:solidFill>
              </a:rPr>
              <a:t>olduğunu aşağıdaki davranışlardan anlayabiliriz;</a:t>
            </a:r>
          </a:p>
        </p:txBody>
      </p:sp>
      <p:grpSp>
        <p:nvGrpSpPr>
          <p:cNvPr id="9" name="Grup 8"/>
          <p:cNvGrpSpPr/>
          <p:nvPr/>
        </p:nvGrpSpPr>
        <p:grpSpPr>
          <a:xfrm>
            <a:off x="7604068" y="2714300"/>
            <a:ext cx="3891643" cy="2107574"/>
            <a:chOff x="7604068" y="2714300"/>
            <a:chExt cx="3891643" cy="2107574"/>
          </a:xfrm>
        </p:grpSpPr>
        <p:sp>
          <p:nvSpPr>
            <p:cNvPr id="42" name="Line 64"/>
            <p:cNvSpPr>
              <a:spLocks noChangeShapeType="1"/>
            </p:cNvSpPr>
            <p:nvPr/>
          </p:nvSpPr>
          <p:spPr bwMode="auto">
            <a:xfrm>
              <a:off x="8308790" y="3898238"/>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3" name="Dikdörtgen 42"/>
            <p:cNvSpPr/>
            <p:nvPr/>
          </p:nvSpPr>
          <p:spPr>
            <a:xfrm>
              <a:off x="7604068" y="3990877"/>
              <a:ext cx="3891643" cy="830997"/>
            </a:xfrm>
            <a:prstGeom prst="rect">
              <a:avLst/>
            </a:prstGeom>
          </p:spPr>
          <p:txBody>
            <a:bodyPr wrap="none">
              <a:spAutoFit/>
            </a:bodyPr>
            <a:lstStyle/>
            <a:p>
              <a:pPr algn="ctr"/>
              <a:r>
                <a:rPr lang="tr-TR" sz="1600" dirty="0">
                  <a:solidFill>
                    <a:schemeClr val="tx1">
                      <a:lumMod val="65000"/>
                      <a:lumOff val="35000"/>
                    </a:schemeClr>
                  </a:solidFill>
                </a:rPr>
                <a:t>Teknolojiden uzak kalınca huzursuzluk, </a:t>
              </a:r>
            </a:p>
            <a:p>
              <a:pPr algn="ctr"/>
              <a:r>
                <a:rPr lang="tr-TR" sz="1600" dirty="0">
                  <a:solidFill>
                    <a:schemeClr val="tx1">
                      <a:lumMod val="65000"/>
                      <a:lumOff val="35000"/>
                    </a:schemeClr>
                  </a:solidFill>
                </a:rPr>
                <a:t>uykusuzluk, öfke gibi yoksunluk belirtilerinin </a:t>
              </a:r>
            </a:p>
            <a:p>
              <a:pPr algn="ctr"/>
              <a:r>
                <a:rPr lang="tr-TR" sz="1600" dirty="0">
                  <a:solidFill>
                    <a:schemeClr val="tx1">
                      <a:lumMod val="65000"/>
                      <a:lumOff val="35000"/>
                    </a:schemeClr>
                  </a:solidFill>
                </a:rPr>
                <a:t>ortaya çıkması </a:t>
              </a:r>
            </a:p>
          </p:txBody>
        </p:sp>
        <p:pic>
          <p:nvPicPr>
            <p:cNvPr id="8" name="Resim 7"/>
            <p:cNvPicPr>
              <a:picLocks noChangeAspect="1"/>
            </p:cNvPicPr>
            <p:nvPr/>
          </p:nvPicPr>
          <p:blipFill>
            <a:blip r:embed="rId5"/>
            <a:stretch>
              <a:fillRect/>
            </a:stretch>
          </p:blipFill>
          <p:spPr>
            <a:xfrm>
              <a:off x="9038014" y="2714300"/>
              <a:ext cx="1023750" cy="1035000"/>
            </a:xfrm>
            <a:prstGeom prst="rect">
              <a:avLst/>
            </a:prstGeom>
          </p:spPr>
        </p:pic>
      </p:grpSp>
      <p:sp>
        <p:nvSpPr>
          <p:cNvPr id="24" name="Metin kutusu 23">
            <a:extLst>
              <a:ext uri="{FF2B5EF4-FFF2-40B4-BE49-F238E27FC236}">
                <a16:creationId xmlns:a16="http://schemas.microsoft.com/office/drawing/2014/main" id="{EED048FC-20E9-664F-84DE-2868E55F95B6}"/>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6</a:t>
            </a:fld>
            <a:endParaRPr lang="tr-TR" sz="2400" b="1" dirty="0">
              <a:solidFill>
                <a:srgbClr val="DADADA"/>
              </a:solidFill>
            </a:endParaRPr>
          </a:p>
        </p:txBody>
      </p:sp>
      <p:sp>
        <p:nvSpPr>
          <p:cNvPr id="27" name="Rectangle 13">
            <a:extLst>
              <a:ext uri="{FF2B5EF4-FFF2-40B4-BE49-F238E27FC236}">
                <a16:creationId xmlns:a16="http://schemas.microsoft.com/office/drawing/2014/main" id="{20FBB16B-F34C-894C-B8EF-F5FE05934775}"/>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410892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250"/>
                                        <p:tgtEl>
                                          <p:spTgt spid="44"/>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50"/>
                                        <p:tgtEl>
                                          <p:spTgt spid="2"/>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4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Ne Yapmalıyım?</a:t>
            </a:r>
          </a:p>
        </p:txBody>
      </p:sp>
      <p:pic>
        <p:nvPicPr>
          <p:cNvPr id="17" name="Resim 16"/>
          <p:cNvPicPr>
            <a:picLocks noChangeAspect="1"/>
          </p:cNvPicPr>
          <p:nvPr/>
        </p:nvPicPr>
        <p:blipFill>
          <a:blip r:embed="rId3"/>
          <a:stretch>
            <a:fillRect/>
          </a:stretch>
        </p:blipFill>
        <p:spPr>
          <a:xfrm>
            <a:off x="-11111" y="1649809"/>
            <a:ext cx="5179878" cy="626747"/>
          </a:xfrm>
          <a:prstGeom prst="rect">
            <a:avLst/>
          </a:prstGeom>
        </p:spPr>
      </p:pic>
      <p:sp>
        <p:nvSpPr>
          <p:cNvPr id="18" name="Dikdörtgen 17"/>
          <p:cNvSpPr/>
          <p:nvPr/>
        </p:nvSpPr>
        <p:spPr>
          <a:xfrm>
            <a:off x="447166" y="1778516"/>
            <a:ext cx="1246752" cy="369332"/>
          </a:xfrm>
          <a:prstGeom prst="rect">
            <a:avLst/>
          </a:prstGeom>
        </p:spPr>
        <p:txBody>
          <a:bodyPr wrap="none">
            <a:spAutoFit/>
          </a:bodyPr>
          <a:lstStyle/>
          <a:p>
            <a:r>
              <a:rPr lang="tr-TR" dirty="0">
                <a:solidFill>
                  <a:schemeClr val="bg1"/>
                </a:solidFill>
              </a:rPr>
              <a:t>Spor Yapın!</a:t>
            </a:r>
          </a:p>
        </p:txBody>
      </p:sp>
      <p:sp>
        <p:nvSpPr>
          <p:cNvPr id="19" name="Metin kutusu 18"/>
          <p:cNvSpPr txBox="1"/>
          <p:nvPr/>
        </p:nvSpPr>
        <p:spPr>
          <a:xfrm>
            <a:off x="435784" y="2592497"/>
            <a:ext cx="4796762" cy="1323439"/>
          </a:xfrm>
          <a:prstGeom prst="rect">
            <a:avLst/>
          </a:prstGeom>
          <a:noFill/>
        </p:spPr>
        <p:txBody>
          <a:bodyPr wrap="none" rtlCol="0">
            <a:spAutoFit/>
          </a:bodyPr>
          <a:lstStyle/>
          <a:p>
            <a:r>
              <a:rPr lang="tr-TR" sz="2000" dirty="0">
                <a:solidFill>
                  <a:srgbClr val="575757"/>
                </a:solidFill>
              </a:rPr>
              <a:t>Spor yapmak vücutta biriken enerjiyi sağlıklı </a:t>
            </a:r>
          </a:p>
          <a:p>
            <a:r>
              <a:rPr lang="tr-TR" sz="2000" dirty="0">
                <a:solidFill>
                  <a:srgbClr val="575757"/>
                </a:solidFill>
              </a:rPr>
              <a:t>bir şekilde boşaltmayı sağlayacağından </a:t>
            </a:r>
          </a:p>
          <a:p>
            <a:r>
              <a:rPr lang="tr-TR" sz="2000" dirty="0">
                <a:solidFill>
                  <a:srgbClr val="575757"/>
                </a:solidFill>
              </a:rPr>
              <a:t>bağımlılığın tedavi sürecini </a:t>
            </a:r>
          </a:p>
          <a:p>
            <a:r>
              <a:rPr lang="tr-TR" sz="2000" dirty="0">
                <a:solidFill>
                  <a:srgbClr val="575757"/>
                </a:solidFill>
              </a:rPr>
              <a:t>kolaylaştırabilecektir.</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01875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50" fill="hold"/>
                                        <p:tgtEl>
                                          <p:spTgt spid="17"/>
                                        </p:tgtEl>
                                        <p:attrNameLst>
                                          <p:attrName>ppt_x</p:attrName>
                                        </p:attrNameLst>
                                      </p:cBhvr>
                                      <p:tavLst>
                                        <p:tav tm="0">
                                          <p:val>
                                            <p:strVal val="0-#ppt_w/2"/>
                                          </p:val>
                                        </p:tav>
                                        <p:tav tm="100000">
                                          <p:val>
                                            <p:strVal val="#ppt_x"/>
                                          </p:val>
                                        </p:tav>
                                      </p:tavLst>
                                    </p:anim>
                                    <p:anim calcmode="lin" valueType="num">
                                      <p:cBhvr additive="base">
                                        <p:cTn id="17" dur="2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8" grpId="0"/>
      <p:bldP spid="19" grpId="0"/>
      <p:bldP spid="20" grpId="0" animBg="1"/>
      <p:bldP spid="2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Ne Yapmalıyım?</a:t>
            </a:r>
          </a:p>
        </p:txBody>
      </p:sp>
      <p:pic>
        <p:nvPicPr>
          <p:cNvPr id="17" name="Resim 16"/>
          <p:cNvPicPr>
            <a:picLocks noChangeAspect="1"/>
          </p:cNvPicPr>
          <p:nvPr/>
        </p:nvPicPr>
        <p:blipFill>
          <a:blip r:embed="rId3"/>
          <a:stretch>
            <a:fillRect/>
          </a:stretch>
        </p:blipFill>
        <p:spPr>
          <a:xfrm>
            <a:off x="-11111" y="1649809"/>
            <a:ext cx="5179878" cy="626747"/>
          </a:xfrm>
          <a:prstGeom prst="rect">
            <a:avLst/>
          </a:prstGeom>
        </p:spPr>
      </p:pic>
      <p:sp>
        <p:nvSpPr>
          <p:cNvPr id="18" name="Dikdörtgen 17"/>
          <p:cNvSpPr/>
          <p:nvPr/>
        </p:nvSpPr>
        <p:spPr>
          <a:xfrm>
            <a:off x="447166" y="1778516"/>
            <a:ext cx="2358531" cy="369332"/>
          </a:xfrm>
          <a:prstGeom prst="rect">
            <a:avLst/>
          </a:prstGeom>
        </p:spPr>
        <p:txBody>
          <a:bodyPr wrap="none">
            <a:spAutoFit/>
          </a:bodyPr>
          <a:lstStyle/>
          <a:p>
            <a:r>
              <a:rPr lang="tr-TR" dirty="0">
                <a:solidFill>
                  <a:schemeClr val="bg1"/>
                </a:solidFill>
              </a:rPr>
              <a:t>Sosyal Beceriler Edinin!</a:t>
            </a:r>
          </a:p>
        </p:txBody>
      </p:sp>
      <p:sp>
        <p:nvSpPr>
          <p:cNvPr id="19" name="Metin kutusu 18"/>
          <p:cNvSpPr txBox="1"/>
          <p:nvPr/>
        </p:nvSpPr>
        <p:spPr>
          <a:xfrm>
            <a:off x="435784" y="2592497"/>
            <a:ext cx="5048883" cy="1938992"/>
          </a:xfrm>
          <a:prstGeom prst="rect">
            <a:avLst/>
          </a:prstGeom>
          <a:noFill/>
        </p:spPr>
        <p:txBody>
          <a:bodyPr wrap="none" rtlCol="0">
            <a:spAutoFit/>
          </a:bodyPr>
          <a:lstStyle/>
          <a:p>
            <a:r>
              <a:rPr lang="tr-TR" sz="2000" dirty="0">
                <a:solidFill>
                  <a:srgbClr val="575757"/>
                </a:solidFill>
              </a:rPr>
              <a:t>Yeni sosyal becerilerin kazanılması </a:t>
            </a:r>
          </a:p>
          <a:p>
            <a:r>
              <a:rPr lang="tr-TR" sz="2000" dirty="0">
                <a:solidFill>
                  <a:srgbClr val="575757"/>
                </a:solidFill>
              </a:rPr>
              <a:t>teknoloji bağımlılığının tedavisinde oldukça </a:t>
            </a:r>
          </a:p>
          <a:p>
            <a:r>
              <a:rPr lang="tr-TR" sz="2000" dirty="0">
                <a:solidFill>
                  <a:srgbClr val="575757"/>
                </a:solidFill>
              </a:rPr>
              <a:t>faydalı olabilmektedir. Kendini ifade edebilme, </a:t>
            </a:r>
          </a:p>
          <a:p>
            <a:r>
              <a:rPr lang="tr-TR" sz="2000" dirty="0">
                <a:solidFill>
                  <a:srgbClr val="575757"/>
                </a:solidFill>
              </a:rPr>
              <a:t>iletişim becerilerine sahip olabilme, </a:t>
            </a:r>
          </a:p>
          <a:p>
            <a:r>
              <a:rPr lang="tr-TR" sz="2000" dirty="0">
                <a:solidFill>
                  <a:srgbClr val="575757"/>
                </a:solidFill>
              </a:rPr>
              <a:t>öfke kontrolü, zaman yönetimi becerilerine </a:t>
            </a:r>
          </a:p>
          <a:p>
            <a:r>
              <a:rPr lang="tr-TR" sz="2000" dirty="0">
                <a:solidFill>
                  <a:srgbClr val="575757"/>
                </a:solidFill>
              </a:rPr>
              <a:t>sahip olabilme gibi…</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426166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50" fill="hold"/>
                                        <p:tgtEl>
                                          <p:spTgt spid="17"/>
                                        </p:tgtEl>
                                        <p:attrNameLst>
                                          <p:attrName>ppt_x</p:attrName>
                                        </p:attrNameLst>
                                      </p:cBhvr>
                                      <p:tavLst>
                                        <p:tav tm="0">
                                          <p:val>
                                            <p:strVal val="0-#ppt_w/2"/>
                                          </p:val>
                                        </p:tav>
                                        <p:tav tm="100000">
                                          <p:val>
                                            <p:strVal val="#ppt_x"/>
                                          </p:val>
                                        </p:tav>
                                      </p:tavLst>
                                    </p:anim>
                                    <p:anim calcmode="lin" valueType="num">
                                      <p:cBhvr additive="base">
                                        <p:cTn id="17" dur="2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8" grpId="0"/>
      <p:bldP spid="19" grpId="0"/>
      <p:bldP spid="20" grpId="0" animBg="1"/>
      <p:bldP spid="2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3"/>
          <p:cNvSpPr>
            <a:spLocks noChangeAspect="1" noChangeArrowheads="1" noTextEdi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5"/>
          <p:cNvSpPr>
            <a:spLocks noChangeArrowheads="1"/>
          </p:cNvSpPr>
          <p:nvPr/>
        </p:nvSpPr>
        <p:spPr bwMode="auto">
          <a:xfrm>
            <a:off x="0" y="1"/>
            <a:ext cx="12191999" cy="6858000"/>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16" name="Resim 15"/>
          <p:cNvPicPr>
            <a:picLocks noChangeAspect="1"/>
          </p:cNvPicPr>
          <p:nvPr/>
        </p:nvPicPr>
        <p:blipFill>
          <a:blip r:embed="rId3"/>
          <a:stretch>
            <a:fillRect/>
          </a:stretch>
        </p:blipFill>
        <p:spPr>
          <a:xfrm>
            <a:off x="5409749" y="572053"/>
            <a:ext cx="1372500" cy="1237500"/>
          </a:xfrm>
          <a:prstGeom prst="rect">
            <a:avLst/>
          </a:prstGeom>
        </p:spPr>
      </p:pic>
      <p:pic>
        <p:nvPicPr>
          <p:cNvPr id="17" name="Resim 16"/>
          <p:cNvPicPr>
            <a:picLocks noChangeAspect="1"/>
          </p:cNvPicPr>
          <p:nvPr/>
        </p:nvPicPr>
        <p:blipFill>
          <a:blip r:embed="rId4"/>
          <a:stretch>
            <a:fillRect/>
          </a:stretch>
        </p:blipFill>
        <p:spPr>
          <a:xfrm>
            <a:off x="9266777" y="2344766"/>
            <a:ext cx="1698750" cy="1822500"/>
          </a:xfrm>
          <a:prstGeom prst="rect">
            <a:avLst/>
          </a:prstGeom>
        </p:spPr>
      </p:pic>
      <p:pic>
        <p:nvPicPr>
          <p:cNvPr id="18" name="Resim 17"/>
          <p:cNvPicPr>
            <a:picLocks noChangeAspect="1"/>
          </p:cNvPicPr>
          <p:nvPr/>
        </p:nvPicPr>
        <p:blipFill>
          <a:blip r:embed="rId5"/>
          <a:stretch>
            <a:fillRect/>
          </a:stretch>
        </p:blipFill>
        <p:spPr>
          <a:xfrm>
            <a:off x="898880" y="2620391"/>
            <a:ext cx="2362500" cy="1271250"/>
          </a:xfrm>
          <a:prstGeom prst="rect">
            <a:avLst/>
          </a:prstGeom>
        </p:spPr>
      </p:pic>
      <p:pic>
        <p:nvPicPr>
          <p:cNvPr id="19" name="Resim 18"/>
          <p:cNvPicPr>
            <a:picLocks noChangeAspect="1"/>
          </p:cNvPicPr>
          <p:nvPr/>
        </p:nvPicPr>
        <p:blipFill>
          <a:blip r:embed="rId6"/>
          <a:stretch>
            <a:fillRect/>
          </a:stretch>
        </p:blipFill>
        <p:spPr>
          <a:xfrm>
            <a:off x="5780999" y="4636713"/>
            <a:ext cx="1001250" cy="1631250"/>
          </a:xfrm>
          <a:prstGeom prst="rect">
            <a:avLst/>
          </a:prstGeom>
        </p:spPr>
      </p:pic>
      <p:sp>
        <p:nvSpPr>
          <p:cNvPr id="48" name="Metin kutusu 47"/>
          <p:cNvSpPr txBox="1"/>
          <p:nvPr/>
        </p:nvSpPr>
        <p:spPr>
          <a:xfrm>
            <a:off x="454743" y="978556"/>
            <a:ext cx="4381584" cy="1077218"/>
          </a:xfrm>
          <a:prstGeom prst="rect">
            <a:avLst/>
          </a:prstGeom>
          <a:noFill/>
        </p:spPr>
        <p:txBody>
          <a:bodyPr wrap="square" rtlCol="0">
            <a:spAutoFit/>
          </a:bodyPr>
          <a:lstStyle/>
          <a:p>
            <a:pPr algn="ctr"/>
            <a:r>
              <a:rPr lang="tr-TR" sz="3200" b="1" dirty="0">
                <a:solidFill>
                  <a:schemeClr val="bg1"/>
                </a:solidFill>
              </a:rPr>
              <a:t>e-sosyal misiniz?</a:t>
            </a:r>
          </a:p>
          <a:p>
            <a:pPr algn="ctr"/>
            <a:r>
              <a:rPr lang="tr-TR" sz="3200" b="1" dirty="0">
                <a:solidFill>
                  <a:schemeClr val="bg1"/>
                </a:solidFill>
              </a:rPr>
              <a:t>a-sosyal mi?</a:t>
            </a:r>
          </a:p>
        </p:txBody>
      </p:sp>
      <p:sp>
        <p:nvSpPr>
          <p:cNvPr id="49" name="Metin kutusu 48"/>
          <p:cNvSpPr txBox="1"/>
          <p:nvPr/>
        </p:nvSpPr>
        <p:spPr>
          <a:xfrm>
            <a:off x="7156074" y="708153"/>
            <a:ext cx="4381584" cy="1077218"/>
          </a:xfrm>
          <a:prstGeom prst="rect">
            <a:avLst/>
          </a:prstGeom>
          <a:noFill/>
        </p:spPr>
        <p:txBody>
          <a:bodyPr wrap="square" rtlCol="0">
            <a:spAutoFit/>
          </a:bodyPr>
          <a:lstStyle/>
          <a:p>
            <a:pPr algn="ctr"/>
            <a:r>
              <a:rPr lang="tr-TR" sz="3200" b="1" dirty="0">
                <a:solidFill>
                  <a:schemeClr val="bg1"/>
                </a:solidFill>
              </a:rPr>
              <a:t>Hayat nehri</a:t>
            </a:r>
          </a:p>
          <a:p>
            <a:pPr algn="ctr"/>
            <a:r>
              <a:rPr lang="tr-TR" sz="3200" b="1" dirty="0">
                <a:solidFill>
                  <a:schemeClr val="bg1"/>
                </a:solidFill>
              </a:rPr>
              <a:t>netten akmıyor!</a:t>
            </a:r>
          </a:p>
        </p:txBody>
      </p:sp>
      <p:sp>
        <p:nvSpPr>
          <p:cNvPr id="50" name="Metin kutusu 49"/>
          <p:cNvSpPr txBox="1"/>
          <p:nvPr/>
        </p:nvSpPr>
        <p:spPr>
          <a:xfrm>
            <a:off x="3905207" y="2788108"/>
            <a:ext cx="4381584" cy="1077218"/>
          </a:xfrm>
          <a:prstGeom prst="rect">
            <a:avLst/>
          </a:prstGeom>
          <a:noFill/>
        </p:spPr>
        <p:txBody>
          <a:bodyPr wrap="square" rtlCol="0">
            <a:spAutoFit/>
          </a:bodyPr>
          <a:lstStyle/>
          <a:p>
            <a:pPr algn="ctr"/>
            <a:r>
              <a:rPr lang="tr-TR" sz="3200" b="1" dirty="0">
                <a:solidFill>
                  <a:schemeClr val="bg1"/>
                </a:solidFill>
              </a:rPr>
              <a:t>İnternete bağlı ol,</a:t>
            </a:r>
          </a:p>
          <a:p>
            <a:pPr algn="ctr"/>
            <a:r>
              <a:rPr lang="tr-TR" sz="3200" b="1" dirty="0">
                <a:solidFill>
                  <a:schemeClr val="bg1"/>
                </a:solidFill>
              </a:rPr>
              <a:t>bağımlı olma.</a:t>
            </a:r>
          </a:p>
        </p:txBody>
      </p:sp>
      <p:sp>
        <p:nvSpPr>
          <p:cNvPr id="51" name="Metin kutusu 50"/>
          <p:cNvSpPr txBox="1"/>
          <p:nvPr/>
        </p:nvSpPr>
        <p:spPr>
          <a:xfrm>
            <a:off x="565484" y="4774656"/>
            <a:ext cx="4381584" cy="1569660"/>
          </a:xfrm>
          <a:prstGeom prst="rect">
            <a:avLst/>
          </a:prstGeom>
          <a:noFill/>
        </p:spPr>
        <p:txBody>
          <a:bodyPr wrap="square" rtlCol="0">
            <a:spAutoFit/>
          </a:bodyPr>
          <a:lstStyle/>
          <a:p>
            <a:pPr algn="ctr"/>
            <a:r>
              <a:rPr lang="tr-TR" sz="3200" b="1" dirty="0">
                <a:solidFill>
                  <a:schemeClr val="bg1"/>
                </a:solidFill>
              </a:rPr>
              <a:t>Sosyal çevreni</a:t>
            </a:r>
          </a:p>
          <a:p>
            <a:pPr algn="ctr"/>
            <a:r>
              <a:rPr lang="tr-TR" sz="3200" b="1" dirty="0">
                <a:solidFill>
                  <a:schemeClr val="bg1"/>
                </a:solidFill>
              </a:rPr>
              <a:t>sosyal medya ile</a:t>
            </a:r>
          </a:p>
          <a:p>
            <a:pPr algn="ctr"/>
            <a:r>
              <a:rPr lang="tr-TR" sz="3200" b="1" dirty="0">
                <a:solidFill>
                  <a:schemeClr val="bg1"/>
                </a:solidFill>
              </a:rPr>
              <a:t>kısıtlama</a:t>
            </a:r>
          </a:p>
        </p:txBody>
      </p:sp>
      <p:sp>
        <p:nvSpPr>
          <p:cNvPr id="53" name="Metin kutusu 52"/>
          <p:cNvSpPr txBox="1"/>
          <p:nvPr/>
        </p:nvSpPr>
        <p:spPr>
          <a:xfrm>
            <a:off x="6979905" y="4797528"/>
            <a:ext cx="4381584" cy="1569660"/>
          </a:xfrm>
          <a:prstGeom prst="rect">
            <a:avLst/>
          </a:prstGeom>
          <a:noFill/>
        </p:spPr>
        <p:txBody>
          <a:bodyPr wrap="square" rtlCol="0">
            <a:spAutoFit/>
          </a:bodyPr>
          <a:lstStyle/>
          <a:p>
            <a:pPr algn="ctr"/>
            <a:r>
              <a:rPr lang="fi-FI" sz="3200" b="1" dirty="0">
                <a:solidFill>
                  <a:schemeClr val="bg1"/>
                </a:solidFill>
              </a:rPr>
              <a:t>Telefonun çeksin,</a:t>
            </a:r>
          </a:p>
          <a:p>
            <a:pPr algn="ctr"/>
            <a:r>
              <a:rPr lang="fi-FI" sz="3200" b="1" dirty="0">
                <a:solidFill>
                  <a:schemeClr val="bg1"/>
                </a:solidFill>
              </a:rPr>
              <a:t>ama seni içine</a:t>
            </a:r>
          </a:p>
          <a:p>
            <a:pPr algn="ctr"/>
            <a:r>
              <a:rPr lang="fi-FI" sz="3200" b="1" dirty="0">
                <a:solidFill>
                  <a:schemeClr val="bg1"/>
                </a:solidFill>
              </a:rPr>
              <a:t>çekmesin</a:t>
            </a:r>
            <a:endParaRPr lang="tr-TR" sz="3200" b="1" dirty="0">
              <a:solidFill>
                <a:schemeClr val="bg1"/>
              </a:solidFill>
            </a:endParaRPr>
          </a:p>
        </p:txBody>
      </p:sp>
    </p:spTree>
    <p:extLst>
      <p:ext uri="{BB962C8B-B14F-4D97-AF65-F5344CB8AC3E}">
        <p14:creationId xmlns:p14="http://schemas.microsoft.com/office/powerpoint/2010/main" val="33920739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50"/>
                                        <p:tgtEl>
                                          <p:spTgt spid="16"/>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250"/>
                                        <p:tgtEl>
                                          <p:spTgt spid="50"/>
                                        </p:tgtEl>
                                      </p:cBhvr>
                                    </p:animEffect>
                                  </p:childTnLst>
                                </p:cTn>
                              </p:par>
                            </p:childTnLst>
                          </p:cTn>
                        </p:par>
                        <p:par>
                          <p:cTn id="20" fill="hold">
                            <p:stCondLst>
                              <p:cond delay="125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50"/>
                                        <p:tgtEl>
                                          <p:spTgt spid="17"/>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250"/>
                                        <p:tgtEl>
                                          <p:spTgt spid="51"/>
                                        </p:tgtEl>
                                      </p:cBhvr>
                                    </p:animEffect>
                                  </p:childTnLst>
                                </p:cTn>
                              </p:par>
                            </p:childTnLst>
                          </p:cTn>
                        </p:par>
                        <p:par>
                          <p:cTn id="28" fill="hold">
                            <p:stCondLst>
                              <p:cond delay="175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50"/>
                                        <p:tgtEl>
                                          <p:spTgt spid="18"/>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250"/>
                                        <p:tgtEl>
                                          <p:spTgt spid="53"/>
                                        </p:tgtEl>
                                      </p:cBhvr>
                                    </p:animEffect>
                                  </p:childTnLst>
                                </p:cTn>
                              </p:par>
                            </p:childTnLst>
                          </p:cTn>
                        </p:par>
                        <p:par>
                          <p:cTn id="36" fill="hold">
                            <p:stCondLst>
                              <p:cond delay="2250"/>
                            </p:stCondLst>
                            <p:childTnLst>
                              <p:par>
                                <p:cTn id="37" presetID="10"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3"/>
          <p:cNvSpPr>
            <a:spLocks noChangeAspect="1" noChangeArrowheads="1" noTextEdi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5"/>
          <p:cNvSpPr>
            <a:spLocks noChangeArrowheads="1"/>
          </p:cNvSpPr>
          <p:nvPr/>
        </p:nvSpPr>
        <p:spPr bwMode="auto">
          <a:xfrm>
            <a:off x="0" y="1"/>
            <a:ext cx="12191999" cy="6858000"/>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16" name="Resim 15"/>
          <p:cNvPicPr>
            <a:picLocks noChangeAspect="1"/>
          </p:cNvPicPr>
          <p:nvPr/>
        </p:nvPicPr>
        <p:blipFill>
          <a:blip r:embed="rId2"/>
          <a:stretch>
            <a:fillRect/>
          </a:stretch>
        </p:blipFill>
        <p:spPr>
          <a:xfrm>
            <a:off x="6537210" y="4154824"/>
            <a:ext cx="1816576" cy="1637897"/>
          </a:xfrm>
          <a:prstGeom prst="rect">
            <a:avLst/>
          </a:prstGeom>
        </p:spPr>
      </p:pic>
      <p:pic>
        <p:nvPicPr>
          <p:cNvPr id="17" name="Resim 16"/>
          <p:cNvPicPr>
            <a:picLocks noChangeAspect="1"/>
          </p:cNvPicPr>
          <p:nvPr/>
        </p:nvPicPr>
        <p:blipFill>
          <a:blip r:embed="rId3"/>
          <a:stretch>
            <a:fillRect/>
          </a:stretch>
        </p:blipFill>
        <p:spPr>
          <a:xfrm>
            <a:off x="9090608" y="746788"/>
            <a:ext cx="1698750" cy="1822500"/>
          </a:xfrm>
          <a:prstGeom prst="rect">
            <a:avLst/>
          </a:prstGeom>
        </p:spPr>
      </p:pic>
      <p:pic>
        <p:nvPicPr>
          <p:cNvPr id="18" name="Resim 17"/>
          <p:cNvPicPr>
            <a:picLocks noChangeAspect="1"/>
          </p:cNvPicPr>
          <p:nvPr/>
        </p:nvPicPr>
        <p:blipFill>
          <a:blip r:embed="rId4"/>
          <a:stretch>
            <a:fillRect/>
          </a:stretch>
        </p:blipFill>
        <p:spPr>
          <a:xfrm>
            <a:off x="2141356" y="5384455"/>
            <a:ext cx="2003616" cy="1078136"/>
          </a:xfrm>
          <a:prstGeom prst="rect">
            <a:avLst/>
          </a:prstGeom>
        </p:spPr>
      </p:pic>
      <p:pic>
        <p:nvPicPr>
          <p:cNvPr id="19" name="Resim 18"/>
          <p:cNvPicPr>
            <a:picLocks noChangeAspect="1"/>
          </p:cNvPicPr>
          <p:nvPr/>
        </p:nvPicPr>
        <p:blipFill>
          <a:blip r:embed="rId5"/>
          <a:stretch>
            <a:fillRect/>
          </a:stretch>
        </p:blipFill>
        <p:spPr>
          <a:xfrm>
            <a:off x="1640731" y="1724332"/>
            <a:ext cx="1001250" cy="1631250"/>
          </a:xfrm>
          <a:prstGeom prst="rect">
            <a:avLst/>
          </a:prstGeom>
        </p:spPr>
      </p:pic>
      <p:sp>
        <p:nvSpPr>
          <p:cNvPr id="50" name="Metin kutusu 49"/>
          <p:cNvSpPr txBox="1"/>
          <p:nvPr/>
        </p:nvSpPr>
        <p:spPr>
          <a:xfrm>
            <a:off x="3268605" y="1049587"/>
            <a:ext cx="4381584" cy="1569660"/>
          </a:xfrm>
          <a:prstGeom prst="rect">
            <a:avLst/>
          </a:prstGeom>
          <a:noFill/>
        </p:spPr>
        <p:txBody>
          <a:bodyPr wrap="square" rtlCol="0">
            <a:spAutoFit/>
          </a:bodyPr>
          <a:lstStyle/>
          <a:p>
            <a:pPr algn="ctr"/>
            <a:r>
              <a:rPr lang="tr-TR" sz="3200" b="1" dirty="0">
                <a:solidFill>
                  <a:schemeClr val="bg1"/>
                </a:solidFill>
              </a:rPr>
              <a:t>Sıfır teknoloji değil,</a:t>
            </a:r>
          </a:p>
          <a:p>
            <a:pPr algn="ctr"/>
            <a:r>
              <a:rPr lang="tr-TR" sz="3200" b="1" dirty="0">
                <a:solidFill>
                  <a:schemeClr val="bg1"/>
                </a:solidFill>
              </a:rPr>
              <a:t>sınırsız teknoloji değil,</a:t>
            </a:r>
          </a:p>
          <a:p>
            <a:pPr algn="ctr"/>
            <a:r>
              <a:rPr lang="tr-TR" sz="3200" b="1" dirty="0">
                <a:solidFill>
                  <a:schemeClr val="bg1"/>
                </a:solidFill>
              </a:rPr>
              <a:t>yeterince teknoloji.</a:t>
            </a:r>
          </a:p>
        </p:txBody>
      </p:sp>
      <p:sp>
        <p:nvSpPr>
          <p:cNvPr id="51" name="Metin kutusu 50"/>
          <p:cNvSpPr txBox="1"/>
          <p:nvPr/>
        </p:nvSpPr>
        <p:spPr>
          <a:xfrm>
            <a:off x="1186870" y="3616215"/>
            <a:ext cx="4381584" cy="1077218"/>
          </a:xfrm>
          <a:prstGeom prst="rect">
            <a:avLst/>
          </a:prstGeom>
          <a:noFill/>
        </p:spPr>
        <p:txBody>
          <a:bodyPr wrap="square" rtlCol="0">
            <a:spAutoFit/>
          </a:bodyPr>
          <a:lstStyle/>
          <a:p>
            <a:pPr algn="ctr"/>
            <a:r>
              <a:rPr lang="tr-TR" sz="3200" b="1" dirty="0">
                <a:solidFill>
                  <a:schemeClr val="bg1"/>
                </a:solidFill>
              </a:rPr>
              <a:t>Teknoloji çözüm üretir,</a:t>
            </a:r>
          </a:p>
          <a:p>
            <a:pPr algn="ctr"/>
            <a:r>
              <a:rPr lang="tr-TR" sz="3200" b="1" dirty="0">
                <a:solidFill>
                  <a:schemeClr val="bg1"/>
                </a:solidFill>
              </a:rPr>
              <a:t>bağımlılık sorun üretir.</a:t>
            </a:r>
          </a:p>
        </p:txBody>
      </p:sp>
      <p:sp>
        <p:nvSpPr>
          <p:cNvPr id="53" name="Metin kutusu 52"/>
          <p:cNvSpPr txBox="1"/>
          <p:nvPr/>
        </p:nvSpPr>
        <p:spPr>
          <a:xfrm>
            <a:off x="7572227" y="3303500"/>
            <a:ext cx="4381584" cy="1077218"/>
          </a:xfrm>
          <a:prstGeom prst="rect">
            <a:avLst/>
          </a:prstGeom>
          <a:noFill/>
        </p:spPr>
        <p:txBody>
          <a:bodyPr wrap="square" rtlCol="0">
            <a:spAutoFit/>
          </a:bodyPr>
          <a:lstStyle/>
          <a:p>
            <a:pPr algn="ctr"/>
            <a:r>
              <a:rPr lang="fi-FI" sz="3200" b="1" dirty="0">
                <a:solidFill>
                  <a:schemeClr val="bg1"/>
                </a:solidFill>
              </a:rPr>
              <a:t>Azı karar,</a:t>
            </a:r>
          </a:p>
          <a:p>
            <a:pPr algn="ctr"/>
            <a:r>
              <a:rPr lang="fi-FI" sz="3200" b="1" dirty="0">
                <a:solidFill>
                  <a:schemeClr val="bg1"/>
                </a:solidFill>
              </a:rPr>
              <a:t>çoğu zarar.</a:t>
            </a:r>
            <a:endParaRPr lang="tr-TR" sz="3200" b="1" dirty="0">
              <a:solidFill>
                <a:schemeClr val="bg1"/>
              </a:solidFill>
            </a:endParaRPr>
          </a:p>
        </p:txBody>
      </p:sp>
    </p:spTree>
    <p:extLst>
      <p:ext uri="{BB962C8B-B14F-4D97-AF65-F5344CB8AC3E}">
        <p14:creationId xmlns:p14="http://schemas.microsoft.com/office/powerpoint/2010/main" val="339155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250"/>
                                        <p:tgtEl>
                                          <p:spTgt spid="5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250"/>
                                        <p:tgtEl>
                                          <p:spTgt spid="19"/>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250"/>
                                        <p:tgtEl>
                                          <p:spTgt spid="51"/>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50"/>
                                        <p:tgtEl>
                                          <p:spTgt spid="16"/>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250"/>
                                        <p:tgtEl>
                                          <p:spTgt spid="53"/>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24">
            <a:extLst>
              <a:ext uri="{FF2B5EF4-FFF2-40B4-BE49-F238E27FC236}">
                <a16:creationId xmlns:a16="http://schemas.microsoft.com/office/drawing/2014/main" id="{AC50B5B8-1805-4B79-A451-D26D95691548}"/>
              </a:ext>
            </a:extLst>
          </p:cNvPr>
          <p:cNvSpPr/>
          <p:nvPr/>
        </p:nvSpPr>
        <p:spPr>
          <a:xfrm>
            <a:off x="5019471" y="195044"/>
            <a:ext cx="2422729" cy="6540500"/>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a:extLst>
              <a:ext uri="{FF2B5EF4-FFF2-40B4-BE49-F238E27FC236}">
                <a16:creationId xmlns:a16="http://schemas.microsoft.com/office/drawing/2014/main" id="{57ADABA2-029F-44D6-BF0F-52482BA57723}"/>
              </a:ext>
            </a:extLst>
          </p:cNvPr>
          <p:cNvPicPr>
            <a:picLocks noChangeAspect="1"/>
          </p:cNvPicPr>
          <p:nvPr/>
        </p:nvPicPr>
        <p:blipFill>
          <a:blip r:embed="rId2"/>
          <a:stretch>
            <a:fillRect/>
          </a:stretch>
        </p:blipFill>
        <p:spPr>
          <a:xfrm>
            <a:off x="7540349" y="182346"/>
            <a:ext cx="4651651" cy="6480610"/>
          </a:xfrm>
          <a:prstGeom prst="rect">
            <a:avLst/>
          </a:prstGeom>
        </p:spPr>
      </p:pic>
      <p:sp>
        <p:nvSpPr>
          <p:cNvPr id="5" name="Google Shape;338;p18">
            <a:extLst>
              <a:ext uri="{FF2B5EF4-FFF2-40B4-BE49-F238E27FC236}">
                <a16:creationId xmlns:a16="http://schemas.microsoft.com/office/drawing/2014/main" id="{C88683DF-0E86-40E1-B730-99888AB8D8BA}"/>
              </a:ext>
            </a:extLst>
          </p:cNvPr>
          <p:cNvSpPr txBox="1">
            <a:spLocks/>
          </p:cNvSpPr>
          <p:nvPr/>
        </p:nvSpPr>
        <p:spPr>
          <a:xfrm>
            <a:off x="702161" y="607521"/>
            <a:ext cx="9787512" cy="788757"/>
          </a:xfrm>
          <a:prstGeom prst="rect">
            <a:avLst/>
          </a:prstGeom>
          <a:noFill/>
          <a:ln>
            <a:noFill/>
          </a:ln>
        </p:spPr>
        <p:txBody>
          <a:bodyPr spcFirstLastPara="1" wrap="square" lIns="91425" tIns="45700" rIns="91425" bIns="45700" anchor="b" anchorCtr="0">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757070"/>
              </a:buClr>
              <a:buSzPct val="100000"/>
              <a:buFont typeface="Century Gothic"/>
              <a:buNone/>
            </a:pPr>
            <a:r>
              <a:rPr lang="en-US" sz="4000" b="1" dirty="0">
                <a:solidFill>
                  <a:srgbClr val="757070"/>
                </a:solidFill>
                <a:latin typeface="Century Gothic"/>
                <a:ea typeface="Century Gothic"/>
                <a:cs typeface="Century Gothic"/>
                <a:sym typeface="Century Gothic"/>
              </a:rPr>
              <a:t>Yeşilay </a:t>
            </a:r>
            <a:r>
              <a:rPr lang="en-US" sz="4000" b="1" dirty="0" err="1">
                <a:solidFill>
                  <a:srgbClr val="757070"/>
                </a:solidFill>
                <a:latin typeface="Century Gothic"/>
                <a:ea typeface="Century Gothic"/>
                <a:cs typeface="Century Gothic"/>
                <a:sym typeface="Century Gothic"/>
              </a:rPr>
              <a:t>Danışmanlık</a:t>
            </a:r>
            <a:br>
              <a:rPr lang="en-US" sz="4000" b="1" dirty="0">
                <a:solidFill>
                  <a:srgbClr val="757070"/>
                </a:solidFill>
                <a:latin typeface="Century Gothic"/>
                <a:ea typeface="Century Gothic"/>
                <a:cs typeface="Century Gothic"/>
                <a:sym typeface="Century Gothic"/>
              </a:rPr>
            </a:br>
            <a:r>
              <a:rPr lang="en-US" sz="4000" b="1" dirty="0" err="1">
                <a:solidFill>
                  <a:srgbClr val="757070"/>
                </a:solidFill>
                <a:latin typeface="Century Gothic"/>
                <a:ea typeface="Century Gothic"/>
                <a:cs typeface="Century Gothic"/>
                <a:sym typeface="Century Gothic"/>
              </a:rPr>
              <a:t>Merkezleri</a:t>
            </a:r>
            <a:r>
              <a:rPr lang="en-US" sz="4000" b="1" dirty="0">
                <a:solidFill>
                  <a:srgbClr val="757070"/>
                </a:solidFill>
                <a:latin typeface="Century Gothic"/>
                <a:ea typeface="Century Gothic"/>
                <a:cs typeface="Century Gothic"/>
                <a:sym typeface="Century Gothic"/>
              </a:rPr>
              <a:t> (YEDAM)</a:t>
            </a:r>
            <a:endParaRPr lang="en-US" sz="4000" dirty="0">
              <a:solidFill>
                <a:srgbClr val="757070"/>
              </a:solidFill>
              <a:latin typeface="Century Gothic"/>
              <a:ea typeface="Century Gothic"/>
              <a:cs typeface="Century Gothic"/>
              <a:sym typeface="Century Gothic"/>
            </a:endParaRPr>
          </a:p>
        </p:txBody>
      </p:sp>
      <p:sp>
        <p:nvSpPr>
          <p:cNvPr id="6" name="Google Shape;340;p18">
            <a:extLst>
              <a:ext uri="{FF2B5EF4-FFF2-40B4-BE49-F238E27FC236}">
                <a16:creationId xmlns:a16="http://schemas.microsoft.com/office/drawing/2014/main" id="{D6B95058-61A3-4578-AEBA-1F576F585259}"/>
              </a:ext>
            </a:extLst>
          </p:cNvPr>
          <p:cNvSpPr/>
          <p:nvPr/>
        </p:nvSpPr>
        <p:spPr>
          <a:xfrm>
            <a:off x="702161" y="1808755"/>
            <a:ext cx="3683852" cy="258528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dirty="0">
                <a:solidFill>
                  <a:srgbClr val="757070"/>
                </a:solidFill>
                <a:latin typeface="Century Gothic"/>
                <a:ea typeface="Century Gothic"/>
                <a:cs typeface="Century Gothic"/>
                <a:sym typeface="Century Gothic"/>
              </a:rPr>
              <a:t>• Türkiye’nin birçok noktasında hizmet veren Yeşilay Danışmanlık Merkezleri (YEDAM) tütün, alkol, madde, kumar ve internet bağımlılığı ile ilgili sorunlar yaşayan kişilere ücretsiz psikolojik ve sosyal destek hizmeti vermektedir. </a:t>
            </a:r>
            <a:endParaRPr lang="tr-TR" dirty="0"/>
          </a:p>
          <a:p>
            <a:pPr marL="0" marR="0" lvl="0" indent="0" algn="l" rtl="0">
              <a:spcBef>
                <a:spcPts val="0"/>
              </a:spcBef>
              <a:spcAft>
                <a:spcPts val="0"/>
              </a:spcAft>
              <a:buNone/>
            </a:pPr>
            <a:endParaRPr lang="tr-TR" sz="1800" dirty="0">
              <a:solidFill>
                <a:srgbClr val="75707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58439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ikdörtgen 20"/>
          <p:cNvSpPr/>
          <p:nvPr/>
        </p:nvSpPr>
        <p:spPr>
          <a:xfrm>
            <a:off x="0" y="-9525"/>
            <a:ext cx="12191999" cy="6877357"/>
          </a:xfrm>
          <a:prstGeom prst="rect">
            <a:avLst/>
          </a:prstGeom>
          <a:blipFill dpi="0" rotWithShape="1">
            <a:blip r:embed="rId3"/>
            <a:srcRect/>
            <a:stretch>
              <a:fillRect l="-84000" b="-4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75246B">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4" name="Dikdörtgen 23"/>
          <p:cNvSpPr/>
          <p:nvPr/>
        </p:nvSpPr>
        <p:spPr>
          <a:xfrm>
            <a:off x="0" y="3175"/>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pic>
        <p:nvPicPr>
          <p:cNvPr id="14" name="Resim 13"/>
          <p:cNvPicPr>
            <a:picLocks noChangeAspect="1"/>
          </p:cNvPicPr>
          <p:nvPr/>
        </p:nvPicPr>
        <p:blipFill>
          <a:blip r:embed="rId4"/>
          <a:stretch>
            <a:fillRect/>
          </a:stretch>
        </p:blipFill>
        <p:spPr>
          <a:xfrm>
            <a:off x="11367914" y="920137"/>
            <a:ext cx="843750" cy="1957500"/>
          </a:xfrm>
          <a:prstGeom prst="rect">
            <a:avLst/>
          </a:prstGeom>
        </p:spPr>
      </p:pic>
      <p:grpSp>
        <p:nvGrpSpPr>
          <p:cNvPr id="15" name="Grup 14"/>
          <p:cNvGrpSpPr/>
          <p:nvPr/>
        </p:nvGrpSpPr>
        <p:grpSpPr>
          <a:xfrm>
            <a:off x="5699567" y="1087039"/>
            <a:ext cx="5841363" cy="1546741"/>
            <a:chOff x="5699567" y="1972564"/>
            <a:chExt cx="5841363" cy="1546741"/>
          </a:xfrm>
        </p:grpSpPr>
        <p:sp>
          <p:nvSpPr>
            <p:cNvPr id="16" name="Metin kutusu 15"/>
            <p:cNvSpPr txBox="1"/>
            <p:nvPr/>
          </p:nvSpPr>
          <p:spPr>
            <a:xfrm>
              <a:off x="5699567" y="1972564"/>
              <a:ext cx="5668347" cy="923330"/>
            </a:xfrm>
            <a:prstGeom prst="rect">
              <a:avLst/>
            </a:prstGeom>
            <a:noFill/>
          </p:spPr>
          <p:txBody>
            <a:bodyPr wrap="none" rtlCol="0">
              <a:spAutoFit/>
            </a:bodyPr>
            <a:lstStyle/>
            <a:p>
              <a:pPr algn="r"/>
              <a:r>
                <a:rPr lang="tr-TR" sz="5400" dirty="0">
                  <a:solidFill>
                    <a:schemeClr val="bg1"/>
                  </a:solidFill>
                </a:rPr>
                <a:t>teknolojiye bağımlı</a:t>
              </a:r>
            </a:p>
          </p:txBody>
        </p:sp>
        <p:sp>
          <p:nvSpPr>
            <p:cNvPr id="18" name="Metin kutusu 17"/>
            <p:cNvSpPr txBox="1"/>
            <p:nvPr/>
          </p:nvSpPr>
          <p:spPr>
            <a:xfrm>
              <a:off x="9414707" y="2688308"/>
              <a:ext cx="2126223" cy="830997"/>
            </a:xfrm>
            <a:prstGeom prst="rect">
              <a:avLst/>
            </a:prstGeom>
            <a:noFill/>
          </p:spPr>
          <p:txBody>
            <a:bodyPr wrap="none" rtlCol="0">
              <a:spAutoFit/>
            </a:bodyPr>
            <a:lstStyle/>
            <a:p>
              <a:r>
                <a:rPr lang="tr-TR" sz="4800" b="1" dirty="0">
                  <a:solidFill>
                    <a:schemeClr val="bg1"/>
                  </a:solidFill>
                </a:rPr>
                <a:t>yaşama</a:t>
              </a:r>
            </a:p>
          </p:txBody>
        </p:sp>
      </p:grpSp>
      <p:grpSp>
        <p:nvGrpSpPr>
          <p:cNvPr id="17" name="Grup 16"/>
          <p:cNvGrpSpPr/>
          <p:nvPr/>
        </p:nvGrpSpPr>
        <p:grpSpPr>
          <a:xfrm>
            <a:off x="7492982" y="2877637"/>
            <a:ext cx="942795" cy="950137"/>
            <a:chOff x="474663" y="3333750"/>
            <a:chExt cx="1019175" cy="1027112"/>
          </a:xfrm>
        </p:grpSpPr>
        <p:sp>
          <p:nvSpPr>
            <p:cNvPr id="19" name="Oval 5"/>
            <p:cNvSpPr>
              <a:spLocks noChangeArrowheads="1"/>
            </p:cNvSpPr>
            <p:nvPr/>
          </p:nvSpPr>
          <p:spPr bwMode="auto">
            <a:xfrm>
              <a:off x="474663" y="3333750"/>
              <a:ext cx="1019175" cy="1027112"/>
            </a:xfrm>
            <a:prstGeom prst="ellipse">
              <a:avLst/>
            </a:prstGeom>
            <a:solidFill>
              <a:srgbClr val="FFFFFF"/>
            </a:solidFill>
            <a:ln w="15875" cap="flat">
              <a:solidFill>
                <a:srgbClr val="E61F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0" name="Oval 11"/>
            <p:cNvSpPr>
              <a:spLocks noChangeArrowheads="1"/>
            </p:cNvSpPr>
            <p:nvPr/>
          </p:nvSpPr>
          <p:spPr bwMode="auto">
            <a:xfrm>
              <a:off x="534988" y="3394075"/>
              <a:ext cx="898525" cy="906462"/>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2" name="Freeform 13"/>
            <p:cNvSpPr>
              <a:spLocks/>
            </p:cNvSpPr>
            <p:nvPr/>
          </p:nvSpPr>
          <p:spPr bwMode="auto">
            <a:xfrm>
              <a:off x="757238" y="3697288"/>
              <a:ext cx="96838" cy="209550"/>
            </a:xfrm>
            <a:custGeom>
              <a:avLst/>
              <a:gdLst>
                <a:gd name="T0" fmla="*/ 26 w 26"/>
                <a:gd name="T1" fmla="*/ 18 h 55"/>
                <a:gd name="T2" fmla="*/ 17 w 26"/>
                <a:gd name="T3" fmla="*/ 18 h 55"/>
                <a:gd name="T4" fmla="*/ 17 w 26"/>
                <a:gd name="T5" fmla="*/ 12 h 55"/>
                <a:gd name="T6" fmla="*/ 19 w 26"/>
                <a:gd name="T7" fmla="*/ 10 h 55"/>
                <a:gd name="T8" fmla="*/ 25 w 26"/>
                <a:gd name="T9" fmla="*/ 10 h 55"/>
                <a:gd name="T10" fmla="*/ 25 w 26"/>
                <a:gd name="T11" fmla="*/ 0 h 55"/>
                <a:gd name="T12" fmla="*/ 17 w 26"/>
                <a:gd name="T13" fmla="*/ 0 h 55"/>
                <a:gd name="T14" fmla="*/ 5 w 26"/>
                <a:gd name="T15" fmla="*/ 12 h 55"/>
                <a:gd name="T16" fmla="*/ 5 w 26"/>
                <a:gd name="T17" fmla="*/ 18 h 55"/>
                <a:gd name="T18" fmla="*/ 0 w 26"/>
                <a:gd name="T19" fmla="*/ 18 h 55"/>
                <a:gd name="T20" fmla="*/ 0 w 26"/>
                <a:gd name="T21" fmla="*/ 28 h 55"/>
                <a:gd name="T22" fmla="*/ 5 w 26"/>
                <a:gd name="T23" fmla="*/ 28 h 55"/>
                <a:gd name="T24" fmla="*/ 5 w 26"/>
                <a:gd name="T25" fmla="*/ 55 h 55"/>
                <a:gd name="T26" fmla="*/ 17 w 26"/>
                <a:gd name="T27" fmla="*/ 55 h 55"/>
                <a:gd name="T28" fmla="*/ 17 w 26"/>
                <a:gd name="T29" fmla="*/ 28 h 55"/>
                <a:gd name="T30" fmla="*/ 25 w 26"/>
                <a:gd name="T31" fmla="*/ 28 h 55"/>
                <a:gd name="T32" fmla="*/ 26 w 26"/>
                <a:gd name="T33"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55">
                  <a:moveTo>
                    <a:pt x="26" y="18"/>
                  </a:moveTo>
                  <a:cubicBezTo>
                    <a:pt x="17" y="18"/>
                    <a:pt x="17" y="18"/>
                    <a:pt x="17" y="18"/>
                  </a:cubicBezTo>
                  <a:cubicBezTo>
                    <a:pt x="17" y="12"/>
                    <a:pt x="17" y="12"/>
                    <a:pt x="17" y="12"/>
                  </a:cubicBezTo>
                  <a:cubicBezTo>
                    <a:pt x="17" y="10"/>
                    <a:pt x="18" y="10"/>
                    <a:pt x="19" y="10"/>
                  </a:cubicBezTo>
                  <a:cubicBezTo>
                    <a:pt x="20" y="10"/>
                    <a:pt x="25" y="10"/>
                    <a:pt x="25" y="10"/>
                  </a:cubicBezTo>
                  <a:cubicBezTo>
                    <a:pt x="25" y="0"/>
                    <a:pt x="25" y="0"/>
                    <a:pt x="25" y="0"/>
                  </a:cubicBezTo>
                  <a:cubicBezTo>
                    <a:pt x="17" y="0"/>
                    <a:pt x="17" y="0"/>
                    <a:pt x="17" y="0"/>
                  </a:cubicBezTo>
                  <a:cubicBezTo>
                    <a:pt x="7" y="0"/>
                    <a:pt x="5" y="7"/>
                    <a:pt x="5" y="12"/>
                  </a:cubicBezTo>
                  <a:cubicBezTo>
                    <a:pt x="5" y="18"/>
                    <a:pt x="5" y="18"/>
                    <a:pt x="5" y="18"/>
                  </a:cubicBezTo>
                  <a:cubicBezTo>
                    <a:pt x="0" y="18"/>
                    <a:pt x="0" y="18"/>
                    <a:pt x="0" y="18"/>
                  </a:cubicBezTo>
                  <a:cubicBezTo>
                    <a:pt x="0" y="28"/>
                    <a:pt x="0" y="28"/>
                    <a:pt x="0" y="28"/>
                  </a:cubicBezTo>
                  <a:cubicBezTo>
                    <a:pt x="5" y="28"/>
                    <a:pt x="5" y="28"/>
                    <a:pt x="5" y="28"/>
                  </a:cubicBezTo>
                  <a:cubicBezTo>
                    <a:pt x="5" y="40"/>
                    <a:pt x="5" y="55"/>
                    <a:pt x="5" y="55"/>
                  </a:cubicBezTo>
                  <a:cubicBezTo>
                    <a:pt x="17" y="55"/>
                    <a:pt x="17" y="55"/>
                    <a:pt x="17" y="55"/>
                  </a:cubicBezTo>
                  <a:cubicBezTo>
                    <a:pt x="17" y="55"/>
                    <a:pt x="17" y="40"/>
                    <a:pt x="17" y="28"/>
                  </a:cubicBezTo>
                  <a:cubicBezTo>
                    <a:pt x="25" y="28"/>
                    <a:pt x="25" y="28"/>
                    <a:pt x="25" y="28"/>
                  </a:cubicBez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3" name="Freeform 14"/>
            <p:cNvSpPr>
              <a:spLocks/>
            </p:cNvSpPr>
            <p:nvPr/>
          </p:nvSpPr>
          <p:spPr bwMode="auto">
            <a:xfrm>
              <a:off x="911225" y="3906838"/>
              <a:ext cx="198438" cy="161925"/>
            </a:xfrm>
            <a:custGeom>
              <a:avLst/>
              <a:gdLst>
                <a:gd name="T0" fmla="*/ 53 w 53"/>
                <a:gd name="T1" fmla="*/ 6 h 43"/>
                <a:gd name="T2" fmla="*/ 47 w 53"/>
                <a:gd name="T3" fmla="*/ 7 h 43"/>
                <a:gd name="T4" fmla="*/ 51 w 53"/>
                <a:gd name="T5" fmla="*/ 1 h 43"/>
                <a:gd name="T6" fmla="*/ 44 w 53"/>
                <a:gd name="T7" fmla="*/ 4 h 43"/>
                <a:gd name="T8" fmla="*/ 37 w 53"/>
                <a:gd name="T9" fmla="*/ 0 h 43"/>
                <a:gd name="T10" fmla="*/ 26 w 53"/>
                <a:gd name="T11" fmla="*/ 11 h 43"/>
                <a:gd name="T12" fmla="*/ 26 w 53"/>
                <a:gd name="T13" fmla="*/ 14 h 43"/>
                <a:gd name="T14" fmla="*/ 4 w 53"/>
                <a:gd name="T15" fmla="*/ 2 h 43"/>
                <a:gd name="T16" fmla="*/ 2 w 53"/>
                <a:gd name="T17" fmla="*/ 8 h 43"/>
                <a:gd name="T18" fmla="*/ 7 w 53"/>
                <a:gd name="T19" fmla="*/ 17 h 43"/>
                <a:gd name="T20" fmla="*/ 2 w 53"/>
                <a:gd name="T21" fmla="*/ 16 h 43"/>
                <a:gd name="T22" fmla="*/ 2 w 53"/>
                <a:gd name="T23" fmla="*/ 16 h 43"/>
                <a:gd name="T24" fmla="*/ 11 w 53"/>
                <a:gd name="T25" fmla="*/ 26 h 43"/>
                <a:gd name="T26" fmla="*/ 8 w 53"/>
                <a:gd name="T27" fmla="*/ 27 h 43"/>
                <a:gd name="T28" fmla="*/ 6 w 53"/>
                <a:gd name="T29" fmla="*/ 27 h 43"/>
                <a:gd name="T30" fmla="*/ 16 w 53"/>
                <a:gd name="T31" fmla="*/ 34 h 43"/>
                <a:gd name="T32" fmla="*/ 3 w 53"/>
                <a:gd name="T33" fmla="*/ 39 h 43"/>
                <a:gd name="T34" fmla="*/ 0 w 53"/>
                <a:gd name="T35" fmla="*/ 39 h 43"/>
                <a:gd name="T36" fmla="*/ 17 w 53"/>
                <a:gd name="T37" fmla="*/ 43 h 43"/>
                <a:gd name="T38" fmla="*/ 47 w 53"/>
                <a:gd name="T39" fmla="*/ 13 h 43"/>
                <a:gd name="T40" fmla="*/ 47 w 53"/>
                <a:gd name="T41" fmla="*/ 11 h 43"/>
                <a:gd name="T42" fmla="*/ 53 w 53"/>
                <a:gd name="T43"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43">
                  <a:moveTo>
                    <a:pt x="53" y="6"/>
                  </a:moveTo>
                  <a:cubicBezTo>
                    <a:pt x="51" y="6"/>
                    <a:pt x="49" y="7"/>
                    <a:pt x="47" y="7"/>
                  </a:cubicBezTo>
                  <a:cubicBezTo>
                    <a:pt x="49" y="6"/>
                    <a:pt x="51" y="4"/>
                    <a:pt x="51" y="1"/>
                  </a:cubicBezTo>
                  <a:cubicBezTo>
                    <a:pt x="49" y="2"/>
                    <a:pt x="47" y="3"/>
                    <a:pt x="44" y="4"/>
                  </a:cubicBezTo>
                  <a:cubicBezTo>
                    <a:pt x="42" y="2"/>
                    <a:pt x="40" y="0"/>
                    <a:pt x="37" y="0"/>
                  </a:cubicBezTo>
                  <a:cubicBezTo>
                    <a:pt x="31" y="0"/>
                    <a:pt x="26" y="5"/>
                    <a:pt x="26" y="11"/>
                  </a:cubicBezTo>
                  <a:cubicBezTo>
                    <a:pt x="26" y="12"/>
                    <a:pt x="26" y="13"/>
                    <a:pt x="26" y="14"/>
                  </a:cubicBezTo>
                  <a:cubicBezTo>
                    <a:pt x="17" y="13"/>
                    <a:pt x="9" y="9"/>
                    <a:pt x="4" y="2"/>
                  </a:cubicBezTo>
                  <a:cubicBezTo>
                    <a:pt x="3" y="4"/>
                    <a:pt x="2" y="6"/>
                    <a:pt x="2" y="8"/>
                  </a:cubicBezTo>
                  <a:cubicBezTo>
                    <a:pt x="2" y="12"/>
                    <a:pt x="4" y="15"/>
                    <a:pt x="7" y="17"/>
                  </a:cubicBezTo>
                  <a:cubicBezTo>
                    <a:pt x="5" y="17"/>
                    <a:pt x="4" y="16"/>
                    <a:pt x="2" y="16"/>
                  </a:cubicBezTo>
                  <a:cubicBezTo>
                    <a:pt x="2" y="16"/>
                    <a:pt x="2" y="16"/>
                    <a:pt x="2" y="16"/>
                  </a:cubicBezTo>
                  <a:cubicBezTo>
                    <a:pt x="2" y="21"/>
                    <a:pt x="6" y="25"/>
                    <a:pt x="11" y="26"/>
                  </a:cubicBezTo>
                  <a:cubicBezTo>
                    <a:pt x="10" y="27"/>
                    <a:pt x="9" y="27"/>
                    <a:pt x="8" y="27"/>
                  </a:cubicBezTo>
                  <a:cubicBezTo>
                    <a:pt x="7" y="27"/>
                    <a:pt x="7" y="27"/>
                    <a:pt x="6" y="27"/>
                  </a:cubicBezTo>
                  <a:cubicBezTo>
                    <a:pt x="7" y="31"/>
                    <a:pt x="11" y="34"/>
                    <a:pt x="16" y="34"/>
                  </a:cubicBezTo>
                  <a:cubicBezTo>
                    <a:pt x="12" y="37"/>
                    <a:pt x="8" y="39"/>
                    <a:pt x="3" y="39"/>
                  </a:cubicBezTo>
                  <a:cubicBezTo>
                    <a:pt x="2" y="39"/>
                    <a:pt x="1" y="39"/>
                    <a:pt x="0" y="39"/>
                  </a:cubicBezTo>
                  <a:cubicBezTo>
                    <a:pt x="5" y="42"/>
                    <a:pt x="10" y="43"/>
                    <a:pt x="17" y="43"/>
                  </a:cubicBezTo>
                  <a:cubicBezTo>
                    <a:pt x="37" y="43"/>
                    <a:pt x="47" y="27"/>
                    <a:pt x="47" y="13"/>
                  </a:cubicBezTo>
                  <a:cubicBezTo>
                    <a:pt x="47" y="12"/>
                    <a:pt x="47" y="12"/>
                    <a:pt x="47" y="11"/>
                  </a:cubicBezTo>
                  <a:cubicBezTo>
                    <a:pt x="50" y="10"/>
                    <a:pt x="51" y="8"/>
                    <a:pt x="5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6" name="Freeform 15"/>
            <p:cNvSpPr>
              <a:spLocks noEditPoints="1"/>
            </p:cNvSpPr>
            <p:nvPr/>
          </p:nvSpPr>
          <p:spPr bwMode="auto">
            <a:xfrm>
              <a:off x="1008063" y="3667125"/>
              <a:ext cx="95250" cy="95250"/>
            </a:xfrm>
            <a:custGeom>
              <a:avLst/>
              <a:gdLst>
                <a:gd name="T0" fmla="*/ 13 w 25"/>
                <a:gd name="T1" fmla="*/ 0 h 25"/>
                <a:gd name="T2" fmla="*/ 0 w 25"/>
                <a:gd name="T3" fmla="*/ 13 h 25"/>
                <a:gd name="T4" fmla="*/ 13 w 25"/>
                <a:gd name="T5" fmla="*/ 25 h 25"/>
                <a:gd name="T6" fmla="*/ 25 w 25"/>
                <a:gd name="T7" fmla="*/ 13 h 25"/>
                <a:gd name="T8" fmla="*/ 13 w 25"/>
                <a:gd name="T9" fmla="*/ 0 h 25"/>
                <a:gd name="T10" fmla="*/ 13 w 25"/>
                <a:gd name="T11" fmla="*/ 21 h 25"/>
                <a:gd name="T12" fmla="*/ 5 w 25"/>
                <a:gd name="T13" fmla="*/ 13 h 25"/>
                <a:gd name="T14" fmla="*/ 13 w 25"/>
                <a:gd name="T15" fmla="*/ 5 h 25"/>
                <a:gd name="T16" fmla="*/ 21 w 25"/>
                <a:gd name="T17" fmla="*/ 13 h 25"/>
                <a:gd name="T18" fmla="*/ 13 w 25"/>
                <a:gd name="T1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13" y="0"/>
                  </a:moveTo>
                  <a:cubicBezTo>
                    <a:pt x="6" y="0"/>
                    <a:pt x="0" y="6"/>
                    <a:pt x="0" y="13"/>
                  </a:cubicBezTo>
                  <a:cubicBezTo>
                    <a:pt x="0" y="19"/>
                    <a:pt x="6" y="25"/>
                    <a:pt x="13" y="25"/>
                  </a:cubicBezTo>
                  <a:cubicBezTo>
                    <a:pt x="20" y="25"/>
                    <a:pt x="25" y="19"/>
                    <a:pt x="25" y="13"/>
                  </a:cubicBezTo>
                  <a:cubicBezTo>
                    <a:pt x="25" y="6"/>
                    <a:pt x="19" y="0"/>
                    <a:pt x="13" y="0"/>
                  </a:cubicBezTo>
                  <a:close/>
                  <a:moveTo>
                    <a:pt x="13" y="21"/>
                  </a:moveTo>
                  <a:cubicBezTo>
                    <a:pt x="8" y="21"/>
                    <a:pt x="5" y="17"/>
                    <a:pt x="5" y="13"/>
                  </a:cubicBezTo>
                  <a:cubicBezTo>
                    <a:pt x="5" y="8"/>
                    <a:pt x="8" y="5"/>
                    <a:pt x="13" y="5"/>
                  </a:cubicBezTo>
                  <a:cubicBezTo>
                    <a:pt x="17" y="5"/>
                    <a:pt x="21" y="8"/>
                    <a:pt x="21" y="13"/>
                  </a:cubicBezTo>
                  <a:cubicBezTo>
                    <a:pt x="21" y="17"/>
                    <a:pt x="17" y="21"/>
                    <a:pt x="13"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7" name="Oval 16"/>
            <p:cNvSpPr>
              <a:spLocks noChangeArrowheads="1"/>
            </p:cNvSpPr>
            <p:nvPr/>
          </p:nvSpPr>
          <p:spPr bwMode="auto">
            <a:xfrm>
              <a:off x="1095375" y="3656013"/>
              <a:ext cx="19050" cy="22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0" name="Freeform 17"/>
            <p:cNvSpPr>
              <a:spLocks noEditPoints="1"/>
            </p:cNvSpPr>
            <p:nvPr/>
          </p:nvSpPr>
          <p:spPr bwMode="auto">
            <a:xfrm>
              <a:off x="966788" y="3625850"/>
              <a:ext cx="180975" cy="182562"/>
            </a:xfrm>
            <a:custGeom>
              <a:avLst/>
              <a:gdLst>
                <a:gd name="T0" fmla="*/ 44 w 48"/>
                <a:gd name="T1" fmla="*/ 4 h 48"/>
                <a:gd name="T2" fmla="*/ 34 w 48"/>
                <a:gd name="T3" fmla="*/ 0 h 48"/>
                <a:gd name="T4" fmla="*/ 14 w 48"/>
                <a:gd name="T5" fmla="*/ 0 h 48"/>
                <a:gd name="T6" fmla="*/ 0 w 48"/>
                <a:gd name="T7" fmla="*/ 14 h 48"/>
                <a:gd name="T8" fmla="*/ 0 w 48"/>
                <a:gd name="T9" fmla="*/ 34 h 48"/>
                <a:gd name="T10" fmla="*/ 4 w 48"/>
                <a:gd name="T11" fmla="*/ 44 h 48"/>
                <a:gd name="T12" fmla="*/ 14 w 48"/>
                <a:gd name="T13" fmla="*/ 48 h 48"/>
                <a:gd name="T14" fmla="*/ 33 w 48"/>
                <a:gd name="T15" fmla="*/ 48 h 48"/>
                <a:gd name="T16" fmla="*/ 44 w 48"/>
                <a:gd name="T17" fmla="*/ 44 h 48"/>
                <a:gd name="T18" fmla="*/ 48 w 48"/>
                <a:gd name="T19" fmla="*/ 34 h 48"/>
                <a:gd name="T20" fmla="*/ 48 w 48"/>
                <a:gd name="T21" fmla="*/ 14 h 48"/>
                <a:gd name="T22" fmla="*/ 44 w 48"/>
                <a:gd name="T23" fmla="*/ 4 h 48"/>
                <a:gd name="T24" fmla="*/ 43 w 48"/>
                <a:gd name="T25" fmla="*/ 34 h 48"/>
                <a:gd name="T26" fmla="*/ 41 w 48"/>
                <a:gd name="T27" fmla="*/ 41 h 48"/>
                <a:gd name="T28" fmla="*/ 33 w 48"/>
                <a:gd name="T29" fmla="*/ 43 h 48"/>
                <a:gd name="T30" fmla="*/ 14 w 48"/>
                <a:gd name="T31" fmla="*/ 43 h 48"/>
                <a:gd name="T32" fmla="*/ 7 w 48"/>
                <a:gd name="T33" fmla="*/ 41 h 48"/>
                <a:gd name="T34" fmla="*/ 4 w 48"/>
                <a:gd name="T35" fmla="*/ 34 h 48"/>
                <a:gd name="T36" fmla="*/ 4 w 48"/>
                <a:gd name="T37" fmla="*/ 14 h 48"/>
                <a:gd name="T38" fmla="*/ 7 w 48"/>
                <a:gd name="T39" fmla="*/ 7 h 48"/>
                <a:gd name="T40" fmla="*/ 14 w 48"/>
                <a:gd name="T41" fmla="*/ 4 h 48"/>
                <a:gd name="T42" fmla="*/ 34 w 48"/>
                <a:gd name="T43" fmla="*/ 4 h 48"/>
                <a:gd name="T44" fmla="*/ 41 w 48"/>
                <a:gd name="T45" fmla="*/ 7 h 48"/>
                <a:gd name="T46" fmla="*/ 43 w 48"/>
                <a:gd name="T47" fmla="*/ 14 h 48"/>
                <a:gd name="T48" fmla="*/ 43 w 48"/>
                <a:gd name="T49"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48">
                  <a:moveTo>
                    <a:pt x="44" y="4"/>
                  </a:moveTo>
                  <a:cubicBezTo>
                    <a:pt x="41" y="1"/>
                    <a:pt x="38" y="0"/>
                    <a:pt x="34" y="0"/>
                  </a:cubicBezTo>
                  <a:cubicBezTo>
                    <a:pt x="14" y="0"/>
                    <a:pt x="14" y="0"/>
                    <a:pt x="14" y="0"/>
                  </a:cubicBezTo>
                  <a:cubicBezTo>
                    <a:pt x="5" y="0"/>
                    <a:pt x="0" y="5"/>
                    <a:pt x="0" y="14"/>
                  </a:cubicBezTo>
                  <a:cubicBezTo>
                    <a:pt x="0" y="34"/>
                    <a:pt x="0" y="34"/>
                    <a:pt x="0" y="34"/>
                  </a:cubicBezTo>
                  <a:cubicBezTo>
                    <a:pt x="0" y="38"/>
                    <a:pt x="1" y="41"/>
                    <a:pt x="4" y="44"/>
                  </a:cubicBezTo>
                  <a:cubicBezTo>
                    <a:pt x="6" y="46"/>
                    <a:pt x="10" y="48"/>
                    <a:pt x="14" y="48"/>
                  </a:cubicBezTo>
                  <a:cubicBezTo>
                    <a:pt x="33" y="48"/>
                    <a:pt x="33" y="48"/>
                    <a:pt x="33" y="48"/>
                  </a:cubicBezTo>
                  <a:cubicBezTo>
                    <a:pt x="38" y="48"/>
                    <a:pt x="41" y="46"/>
                    <a:pt x="44" y="44"/>
                  </a:cubicBezTo>
                  <a:cubicBezTo>
                    <a:pt x="46" y="41"/>
                    <a:pt x="48" y="38"/>
                    <a:pt x="48" y="34"/>
                  </a:cubicBezTo>
                  <a:cubicBezTo>
                    <a:pt x="48" y="14"/>
                    <a:pt x="48" y="14"/>
                    <a:pt x="48" y="14"/>
                  </a:cubicBezTo>
                  <a:cubicBezTo>
                    <a:pt x="48" y="10"/>
                    <a:pt x="46" y="6"/>
                    <a:pt x="44" y="4"/>
                  </a:cubicBezTo>
                  <a:close/>
                  <a:moveTo>
                    <a:pt x="43" y="34"/>
                  </a:moveTo>
                  <a:cubicBezTo>
                    <a:pt x="43" y="37"/>
                    <a:pt x="42" y="39"/>
                    <a:pt x="41" y="41"/>
                  </a:cubicBezTo>
                  <a:cubicBezTo>
                    <a:pt x="39" y="42"/>
                    <a:pt x="36" y="43"/>
                    <a:pt x="33" y="43"/>
                  </a:cubicBezTo>
                  <a:cubicBezTo>
                    <a:pt x="14" y="43"/>
                    <a:pt x="14" y="43"/>
                    <a:pt x="14" y="43"/>
                  </a:cubicBezTo>
                  <a:cubicBezTo>
                    <a:pt x="11" y="43"/>
                    <a:pt x="9" y="42"/>
                    <a:pt x="7" y="41"/>
                  </a:cubicBezTo>
                  <a:cubicBezTo>
                    <a:pt x="5" y="39"/>
                    <a:pt x="4" y="37"/>
                    <a:pt x="4" y="34"/>
                  </a:cubicBezTo>
                  <a:cubicBezTo>
                    <a:pt x="4" y="14"/>
                    <a:pt x="4" y="14"/>
                    <a:pt x="4" y="14"/>
                  </a:cubicBezTo>
                  <a:cubicBezTo>
                    <a:pt x="4" y="11"/>
                    <a:pt x="5" y="9"/>
                    <a:pt x="7" y="7"/>
                  </a:cubicBezTo>
                  <a:cubicBezTo>
                    <a:pt x="9" y="5"/>
                    <a:pt x="11" y="4"/>
                    <a:pt x="14" y="4"/>
                  </a:cubicBezTo>
                  <a:cubicBezTo>
                    <a:pt x="34" y="4"/>
                    <a:pt x="34" y="4"/>
                    <a:pt x="34" y="4"/>
                  </a:cubicBezTo>
                  <a:cubicBezTo>
                    <a:pt x="37" y="4"/>
                    <a:pt x="39" y="5"/>
                    <a:pt x="41" y="7"/>
                  </a:cubicBezTo>
                  <a:cubicBezTo>
                    <a:pt x="42" y="9"/>
                    <a:pt x="43" y="11"/>
                    <a:pt x="43" y="14"/>
                  </a:cubicBezTo>
                  <a:cubicBezTo>
                    <a:pt x="43" y="34"/>
                    <a:pt x="43" y="34"/>
                    <a:pt x="43"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31" name="Grup 30"/>
          <p:cNvGrpSpPr/>
          <p:nvPr/>
        </p:nvGrpSpPr>
        <p:grpSpPr>
          <a:xfrm>
            <a:off x="9559640" y="2877637"/>
            <a:ext cx="941327" cy="950137"/>
            <a:chOff x="2859088" y="3333750"/>
            <a:chExt cx="1017588" cy="1027112"/>
          </a:xfrm>
        </p:grpSpPr>
        <p:sp>
          <p:nvSpPr>
            <p:cNvPr id="32" name="Oval 7"/>
            <p:cNvSpPr>
              <a:spLocks noChangeArrowheads="1"/>
            </p:cNvSpPr>
            <p:nvPr/>
          </p:nvSpPr>
          <p:spPr bwMode="auto">
            <a:xfrm>
              <a:off x="2859088" y="3333750"/>
              <a:ext cx="1017588" cy="1027112"/>
            </a:xfrm>
            <a:prstGeom prst="ellipse">
              <a:avLst/>
            </a:prstGeom>
            <a:solidFill>
              <a:srgbClr val="FFFFFF"/>
            </a:solidFill>
            <a:ln w="15875" cap="flat">
              <a:solidFill>
                <a:srgbClr val="FAB529"/>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33" name="Oval 9"/>
            <p:cNvSpPr>
              <a:spLocks noChangeArrowheads="1"/>
            </p:cNvSpPr>
            <p:nvPr/>
          </p:nvSpPr>
          <p:spPr bwMode="auto">
            <a:xfrm>
              <a:off x="2925763" y="3394075"/>
              <a:ext cx="895350" cy="906462"/>
            </a:xfrm>
            <a:prstGeom prst="ellipse">
              <a:avLst/>
            </a:prstGeom>
            <a:solidFill>
              <a:srgbClr val="FAB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4" name="Freeform 18"/>
            <p:cNvSpPr>
              <a:spLocks noEditPoints="1"/>
            </p:cNvSpPr>
            <p:nvPr/>
          </p:nvSpPr>
          <p:spPr bwMode="auto">
            <a:xfrm>
              <a:off x="3136900" y="3660775"/>
              <a:ext cx="473075" cy="377825"/>
            </a:xfrm>
            <a:custGeom>
              <a:avLst/>
              <a:gdLst>
                <a:gd name="T0" fmla="*/ 52 w 126"/>
                <a:gd name="T1" fmla="*/ 8 h 100"/>
                <a:gd name="T2" fmla="*/ 41 w 126"/>
                <a:gd name="T3" fmla="*/ 22 h 100"/>
                <a:gd name="T4" fmla="*/ 4 w 126"/>
                <a:gd name="T5" fmla="*/ 56 h 100"/>
                <a:gd name="T6" fmla="*/ 48 w 126"/>
                <a:gd name="T7" fmla="*/ 66 h 100"/>
                <a:gd name="T8" fmla="*/ 104 w 126"/>
                <a:gd name="T9" fmla="*/ 83 h 100"/>
                <a:gd name="T10" fmla="*/ 93 w 126"/>
                <a:gd name="T11" fmla="*/ 4 h 100"/>
                <a:gd name="T12" fmla="*/ 60 w 126"/>
                <a:gd name="T13" fmla="*/ 18 h 100"/>
                <a:gd name="T14" fmla="*/ 54 w 126"/>
                <a:gd name="T15" fmla="*/ 4 h 100"/>
                <a:gd name="T16" fmla="*/ 95 w 126"/>
                <a:gd name="T17" fmla="*/ 16 h 100"/>
                <a:gd name="T18" fmla="*/ 97 w 126"/>
                <a:gd name="T19" fmla="*/ 26 h 100"/>
                <a:gd name="T20" fmla="*/ 95 w 126"/>
                <a:gd name="T21" fmla="*/ 16 h 100"/>
                <a:gd name="T22" fmla="*/ 26 w 126"/>
                <a:gd name="T23" fmla="*/ 36 h 100"/>
                <a:gd name="T24" fmla="*/ 27 w 126"/>
                <a:gd name="T25" fmla="*/ 43 h 100"/>
                <a:gd name="T26" fmla="*/ 37 w 126"/>
                <a:gd name="T27" fmla="*/ 44 h 100"/>
                <a:gd name="T28" fmla="*/ 35 w 126"/>
                <a:gd name="T29" fmla="*/ 48 h 100"/>
                <a:gd name="T30" fmla="*/ 30 w 126"/>
                <a:gd name="T31" fmla="*/ 55 h 100"/>
                <a:gd name="T32" fmla="*/ 24 w 126"/>
                <a:gd name="T33" fmla="*/ 57 h 100"/>
                <a:gd name="T34" fmla="*/ 22 w 126"/>
                <a:gd name="T35" fmla="*/ 51 h 100"/>
                <a:gd name="T36" fmla="*/ 12 w 126"/>
                <a:gd name="T37" fmla="*/ 50 h 100"/>
                <a:gd name="T38" fmla="*/ 14 w 126"/>
                <a:gd name="T39" fmla="*/ 46 h 100"/>
                <a:gd name="T40" fmla="*/ 21 w 126"/>
                <a:gd name="T41" fmla="*/ 44 h 100"/>
                <a:gd name="T42" fmla="*/ 21 w 126"/>
                <a:gd name="T43" fmla="*/ 34 h 100"/>
                <a:gd name="T44" fmla="*/ 93 w 126"/>
                <a:gd name="T45" fmla="*/ 31 h 100"/>
                <a:gd name="T46" fmla="*/ 84 w 126"/>
                <a:gd name="T47" fmla="*/ 34 h 100"/>
                <a:gd name="T48" fmla="*/ 106 w 126"/>
                <a:gd name="T49" fmla="*/ 24 h 100"/>
                <a:gd name="T50" fmla="*/ 108 w 126"/>
                <a:gd name="T51" fmla="*/ 33 h 100"/>
                <a:gd name="T52" fmla="*/ 106 w 126"/>
                <a:gd name="T53" fmla="*/ 24 h 100"/>
                <a:gd name="T54" fmla="*/ 105 w 126"/>
                <a:gd name="T55" fmla="*/ 39 h 100"/>
                <a:gd name="T56" fmla="*/ 95 w 126"/>
                <a:gd name="T57" fmla="*/ 41 h 100"/>
                <a:gd name="T58" fmla="*/ 59 w 126"/>
                <a:gd name="T59" fmla="*/ 47 h 100"/>
                <a:gd name="T60" fmla="*/ 59 w 126"/>
                <a:gd name="T61" fmla="*/ 47 h 100"/>
                <a:gd name="T62" fmla="*/ 72 w 126"/>
                <a:gd name="T63" fmla="*/ 48 h 100"/>
                <a:gd name="T64" fmla="*/ 70 w 126"/>
                <a:gd name="T65" fmla="*/ 51 h 100"/>
                <a:gd name="T66" fmla="*/ 56 w 126"/>
                <a:gd name="T67" fmla="*/ 5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00">
                  <a:moveTo>
                    <a:pt x="54" y="4"/>
                  </a:moveTo>
                  <a:cubicBezTo>
                    <a:pt x="52" y="5"/>
                    <a:pt x="51" y="6"/>
                    <a:pt x="52" y="8"/>
                  </a:cubicBezTo>
                  <a:cubicBezTo>
                    <a:pt x="54" y="19"/>
                    <a:pt x="54" y="19"/>
                    <a:pt x="54" y="19"/>
                  </a:cubicBezTo>
                  <a:cubicBezTo>
                    <a:pt x="41" y="22"/>
                    <a:pt x="41" y="22"/>
                    <a:pt x="41" y="22"/>
                  </a:cubicBezTo>
                  <a:cubicBezTo>
                    <a:pt x="34" y="17"/>
                    <a:pt x="27" y="19"/>
                    <a:pt x="19" y="20"/>
                  </a:cubicBezTo>
                  <a:cubicBezTo>
                    <a:pt x="3" y="24"/>
                    <a:pt x="0" y="41"/>
                    <a:pt x="4" y="56"/>
                  </a:cubicBezTo>
                  <a:cubicBezTo>
                    <a:pt x="7" y="72"/>
                    <a:pt x="27" y="100"/>
                    <a:pt x="43" y="97"/>
                  </a:cubicBezTo>
                  <a:cubicBezTo>
                    <a:pt x="51" y="95"/>
                    <a:pt x="44" y="73"/>
                    <a:pt x="48" y="66"/>
                  </a:cubicBezTo>
                  <a:cubicBezTo>
                    <a:pt x="87" y="57"/>
                    <a:pt x="87" y="57"/>
                    <a:pt x="87" y="57"/>
                  </a:cubicBezTo>
                  <a:cubicBezTo>
                    <a:pt x="93" y="62"/>
                    <a:pt x="96" y="85"/>
                    <a:pt x="104" y="83"/>
                  </a:cubicBezTo>
                  <a:cubicBezTo>
                    <a:pt x="120" y="79"/>
                    <a:pt x="126" y="45"/>
                    <a:pt x="122" y="30"/>
                  </a:cubicBezTo>
                  <a:cubicBezTo>
                    <a:pt x="119" y="14"/>
                    <a:pt x="109" y="0"/>
                    <a:pt x="93" y="4"/>
                  </a:cubicBezTo>
                  <a:cubicBezTo>
                    <a:pt x="85" y="5"/>
                    <a:pt x="78" y="8"/>
                    <a:pt x="74" y="15"/>
                  </a:cubicBezTo>
                  <a:cubicBezTo>
                    <a:pt x="60" y="18"/>
                    <a:pt x="60" y="18"/>
                    <a:pt x="60" y="18"/>
                  </a:cubicBezTo>
                  <a:cubicBezTo>
                    <a:pt x="58" y="7"/>
                    <a:pt x="58" y="7"/>
                    <a:pt x="58" y="7"/>
                  </a:cubicBezTo>
                  <a:cubicBezTo>
                    <a:pt x="58" y="5"/>
                    <a:pt x="56" y="4"/>
                    <a:pt x="54" y="4"/>
                  </a:cubicBezTo>
                  <a:cubicBezTo>
                    <a:pt x="54" y="4"/>
                    <a:pt x="54" y="4"/>
                    <a:pt x="54" y="4"/>
                  </a:cubicBezTo>
                  <a:close/>
                  <a:moveTo>
                    <a:pt x="95" y="16"/>
                  </a:moveTo>
                  <a:cubicBezTo>
                    <a:pt x="97" y="16"/>
                    <a:pt x="100" y="17"/>
                    <a:pt x="100" y="20"/>
                  </a:cubicBezTo>
                  <a:cubicBezTo>
                    <a:pt x="101" y="23"/>
                    <a:pt x="99" y="25"/>
                    <a:pt x="97" y="26"/>
                  </a:cubicBezTo>
                  <a:cubicBezTo>
                    <a:pt x="94" y="26"/>
                    <a:pt x="92" y="25"/>
                    <a:pt x="91" y="22"/>
                  </a:cubicBezTo>
                  <a:cubicBezTo>
                    <a:pt x="90" y="20"/>
                    <a:pt x="92" y="17"/>
                    <a:pt x="95" y="16"/>
                  </a:cubicBezTo>
                  <a:close/>
                  <a:moveTo>
                    <a:pt x="21" y="34"/>
                  </a:moveTo>
                  <a:cubicBezTo>
                    <a:pt x="23" y="34"/>
                    <a:pt x="25" y="35"/>
                    <a:pt x="26" y="36"/>
                  </a:cubicBezTo>
                  <a:cubicBezTo>
                    <a:pt x="26" y="37"/>
                    <a:pt x="26" y="37"/>
                    <a:pt x="26" y="37"/>
                  </a:cubicBezTo>
                  <a:cubicBezTo>
                    <a:pt x="27" y="43"/>
                    <a:pt x="27" y="43"/>
                    <a:pt x="27" y="43"/>
                  </a:cubicBezTo>
                  <a:cubicBezTo>
                    <a:pt x="33" y="42"/>
                    <a:pt x="33" y="42"/>
                    <a:pt x="33" y="42"/>
                  </a:cubicBezTo>
                  <a:cubicBezTo>
                    <a:pt x="35" y="41"/>
                    <a:pt x="37" y="42"/>
                    <a:pt x="37" y="44"/>
                  </a:cubicBezTo>
                  <a:cubicBezTo>
                    <a:pt x="38" y="46"/>
                    <a:pt x="36" y="47"/>
                    <a:pt x="35" y="48"/>
                  </a:cubicBezTo>
                  <a:cubicBezTo>
                    <a:pt x="35" y="48"/>
                    <a:pt x="35" y="48"/>
                    <a:pt x="35" y="48"/>
                  </a:cubicBezTo>
                  <a:cubicBezTo>
                    <a:pt x="28" y="49"/>
                    <a:pt x="28" y="49"/>
                    <a:pt x="28" y="49"/>
                  </a:cubicBezTo>
                  <a:cubicBezTo>
                    <a:pt x="30" y="55"/>
                    <a:pt x="30" y="55"/>
                    <a:pt x="30" y="55"/>
                  </a:cubicBezTo>
                  <a:cubicBezTo>
                    <a:pt x="30" y="57"/>
                    <a:pt x="29" y="59"/>
                    <a:pt x="27" y="59"/>
                  </a:cubicBezTo>
                  <a:cubicBezTo>
                    <a:pt x="26" y="60"/>
                    <a:pt x="24" y="59"/>
                    <a:pt x="24" y="57"/>
                  </a:cubicBezTo>
                  <a:cubicBezTo>
                    <a:pt x="24" y="57"/>
                    <a:pt x="24" y="57"/>
                    <a:pt x="24" y="57"/>
                  </a:cubicBezTo>
                  <a:cubicBezTo>
                    <a:pt x="22" y="51"/>
                    <a:pt x="22" y="51"/>
                    <a:pt x="22" y="51"/>
                  </a:cubicBezTo>
                  <a:cubicBezTo>
                    <a:pt x="16" y="52"/>
                    <a:pt x="16" y="52"/>
                    <a:pt x="16" y="52"/>
                  </a:cubicBezTo>
                  <a:cubicBezTo>
                    <a:pt x="14" y="53"/>
                    <a:pt x="12" y="52"/>
                    <a:pt x="12" y="50"/>
                  </a:cubicBezTo>
                  <a:cubicBezTo>
                    <a:pt x="12" y="48"/>
                    <a:pt x="13" y="46"/>
                    <a:pt x="14" y="46"/>
                  </a:cubicBezTo>
                  <a:cubicBezTo>
                    <a:pt x="14" y="46"/>
                    <a:pt x="14" y="46"/>
                    <a:pt x="14" y="46"/>
                  </a:cubicBezTo>
                  <a:cubicBezTo>
                    <a:pt x="14" y="46"/>
                    <a:pt x="14" y="46"/>
                    <a:pt x="15" y="46"/>
                  </a:cubicBezTo>
                  <a:cubicBezTo>
                    <a:pt x="21" y="44"/>
                    <a:pt x="21" y="44"/>
                    <a:pt x="21" y="44"/>
                  </a:cubicBezTo>
                  <a:cubicBezTo>
                    <a:pt x="19" y="38"/>
                    <a:pt x="19" y="38"/>
                    <a:pt x="19" y="38"/>
                  </a:cubicBezTo>
                  <a:cubicBezTo>
                    <a:pt x="19" y="37"/>
                    <a:pt x="20" y="35"/>
                    <a:pt x="21" y="34"/>
                  </a:cubicBezTo>
                  <a:close/>
                  <a:moveTo>
                    <a:pt x="87" y="28"/>
                  </a:moveTo>
                  <a:cubicBezTo>
                    <a:pt x="90" y="27"/>
                    <a:pt x="93" y="29"/>
                    <a:pt x="93" y="31"/>
                  </a:cubicBezTo>
                  <a:cubicBezTo>
                    <a:pt x="94" y="34"/>
                    <a:pt x="92" y="37"/>
                    <a:pt x="90" y="37"/>
                  </a:cubicBezTo>
                  <a:cubicBezTo>
                    <a:pt x="87" y="38"/>
                    <a:pt x="84" y="36"/>
                    <a:pt x="84" y="34"/>
                  </a:cubicBezTo>
                  <a:cubicBezTo>
                    <a:pt x="83" y="31"/>
                    <a:pt x="85" y="28"/>
                    <a:pt x="87" y="28"/>
                  </a:cubicBezTo>
                  <a:close/>
                  <a:moveTo>
                    <a:pt x="106" y="24"/>
                  </a:moveTo>
                  <a:cubicBezTo>
                    <a:pt x="109" y="23"/>
                    <a:pt x="111" y="25"/>
                    <a:pt x="112" y="27"/>
                  </a:cubicBezTo>
                  <a:cubicBezTo>
                    <a:pt x="112" y="30"/>
                    <a:pt x="111" y="32"/>
                    <a:pt x="108" y="33"/>
                  </a:cubicBezTo>
                  <a:cubicBezTo>
                    <a:pt x="106" y="34"/>
                    <a:pt x="103" y="32"/>
                    <a:pt x="103" y="29"/>
                  </a:cubicBezTo>
                  <a:cubicBezTo>
                    <a:pt x="102" y="27"/>
                    <a:pt x="104" y="24"/>
                    <a:pt x="106" y="24"/>
                  </a:cubicBezTo>
                  <a:close/>
                  <a:moveTo>
                    <a:pt x="99" y="35"/>
                  </a:moveTo>
                  <a:cubicBezTo>
                    <a:pt x="101" y="35"/>
                    <a:pt x="104" y="36"/>
                    <a:pt x="105" y="39"/>
                  </a:cubicBezTo>
                  <a:cubicBezTo>
                    <a:pt x="105" y="41"/>
                    <a:pt x="104" y="44"/>
                    <a:pt x="101" y="44"/>
                  </a:cubicBezTo>
                  <a:cubicBezTo>
                    <a:pt x="98" y="45"/>
                    <a:pt x="96" y="43"/>
                    <a:pt x="95" y="41"/>
                  </a:cubicBezTo>
                  <a:cubicBezTo>
                    <a:pt x="95" y="38"/>
                    <a:pt x="96" y="36"/>
                    <a:pt x="99" y="35"/>
                  </a:cubicBezTo>
                  <a:close/>
                  <a:moveTo>
                    <a:pt x="59" y="47"/>
                  </a:moveTo>
                  <a:cubicBezTo>
                    <a:pt x="59" y="47"/>
                    <a:pt x="59" y="47"/>
                    <a:pt x="59" y="47"/>
                  </a:cubicBezTo>
                  <a:cubicBezTo>
                    <a:pt x="59" y="47"/>
                    <a:pt x="59" y="47"/>
                    <a:pt x="59" y="47"/>
                  </a:cubicBezTo>
                  <a:cubicBezTo>
                    <a:pt x="68" y="45"/>
                    <a:pt x="68" y="45"/>
                    <a:pt x="68" y="45"/>
                  </a:cubicBezTo>
                  <a:cubicBezTo>
                    <a:pt x="70" y="45"/>
                    <a:pt x="72" y="46"/>
                    <a:pt x="72" y="48"/>
                  </a:cubicBezTo>
                  <a:cubicBezTo>
                    <a:pt x="73" y="49"/>
                    <a:pt x="72" y="51"/>
                    <a:pt x="70" y="51"/>
                  </a:cubicBezTo>
                  <a:cubicBezTo>
                    <a:pt x="70" y="51"/>
                    <a:pt x="70" y="51"/>
                    <a:pt x="70" y="51"/>
                  </a:cubicBezTo>
                  <a:cubicBezTo>
                    <a:pt x="60" y="54"/>
                    <a:pt x="60" y="54"/>
                    <a:pt x="60" y="54"/>
                  </a:cubicBezTo>
                  <a:cubicBezTo>
                    <a:pt x="59" y="54"/>
                    <a:pt x="57" y="53"/>
                    <a:pt x="56" y="51"/>
                  </a:cubicBezTo>
                  <a:cubicBezTo>
                    <a:pt x="56" y="50"/>
                    <a:pt x="57" y="48"/>
                    <a:pt x="59"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35" name="Grup 34"/>
          <p:cNvGrpSpPr/>
          <p:nvPr/>
        </p:nvGrpSpPr>
        <p:grpSpPr>
          <a:xfrm>
            <a:off x="8523506" y="2877637"/>
            <a:ext cx="942795" cy="950137"/>
            <a:chOff x="1670050" y="3333750"/>
            <a:chExt cx="1019175" cy="1027112"/>
          </a:xfrm>
        </p:grpSpPr>
        <p:sp>
          <p:nvSpPr>
            <p:cNvPr id="36" name="Oval 6"/>
            <p:cNvSpPr>
              <a:spLocks noChangeArrowheads="1"/>
            </p:cNvSpPr>
            <p:nvPr/>
          </p:nvSpPr>
          <p:spPr bwMode="auto">
            <a:xfrm>
              <a:off x="1670050" y="3333750"/>
              <a:ext cx="1019175" cy="1027112"/>
            </a:xfrm>
            <a:prstGeom prst="ellipse">
              <a:avLst/>
            </a:prstGeom>
            <a:solidFill>
              <a:srgbClr val="FFFFFF"/>
            </a:solidFill>
            <a:ln w="15875"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37" name="Oval 12"/>
            <p:cNvSpPr>
              <a:spLocks noChangeArrowheads="1"/>
            </p:cNvSpPr>
            <p:nvPr/>
          </p:nvSpPr>
          <p:spPr bwMode="auto">
            <a:xfrm>
              <a:off x="1730375" y="3394075"/>
              <a:ext cx="895350" cy="906462"/>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8" name="Freeform 19"/>
            <p:cNvSpPr>
              <a:spLocks noEditPoints="1"/>
            </p:cNvSpPr>
            <p:nvPr/>
          </p:nvSpPr>
          <p:spPr bwMode="auto">
            <a:xfrm>
              <a:off x="1971675" y="3576638"/>
              <a:ext cx="412750" cy="541337"/>
            </a:xfrm>
            <a:custGeom>
              <a:avLst/>
              <a:gdLst>
                <a:gd name="T0" fmla="*/ 61 w 110"/>
                <a:gd name="T1" fmla="*/ 132 h 143"/>
                <a:gd name="T2" fmla="*/ 105 w 110"/>
                <a:gd name="T3" fmla="*/ 37 h 143"/>
                <a:gd name="T4" fmla="*/ 100 w 110"/>
                <a:gd name="T5" fmla="*/ 22 h 143"/>
                <a:gd name="T6" fmla="*/ 65 w 110"/>
                <a:gd name="T7" fmla="*/ 5 h 143"/>
                <a:gd name="T8" fmla="*/ 49 w 110"/>
                <a:gd name="T9" fmla="*/ 11 h 143"/>
                <a:gd name="T10" fmla="*/ 5 w 110"/>
                <a:gd name="T11" fmla="*/ 106 h 143"/>
                <a:gd name="T12" fmla="*/ 11 w 110"/>
                <a:gd name="T13" fmla="*/ 122 h 143"/>
                <a:gd name="T14" fmla="*/ 45 w 110"/>
                <a:gd name="T15" fmla="*/ 138 h 143"/>
                <a:gd name="T16" fmla="*/ 61 w 110"/>
                <a:gd name="T17" fmla="*/ 132 h 143"/>
                <a:gd name="T18" fmla="*/ 68 w 110"/>
                <a:gd name="T19" fmla="*/ 17 h 143"/>
                <a:gd name="T20" fmla="*/ 67 w 110"/>
                <a:gd name="T21" fmla="*/ 15 h 143"/>
                <a:gd name="T22" fmla="*/ 68 w 110"/>
                <a:gd name="T23" fmla="*/ 14 h 143"/>
                <a:gd name="T24" fmla="*/ 70 w 110"/>
                <a:gd name="T25" fmla="*/ 13 h 143"/>
                <a:gd name="T26" fmla="*/ 91 w 110"/>
                <a:gd name="T27" fmla="*/ 23 h 143"/>
                <a:gd name="T28" fmla="*/ 91 w 110"/>
                <a:gd name="T29" fmla="*/ 25 h 143"/>
                <a:gd name="T30" fmla="*/ 91 w 110"/>
                <a:gd name="T31" fmla="*/ 26 h 143"/>
                <a:gd name="T32" fmla="*/ 89 w 110"/>
                <a:gd name="T33" fmla="*/ 27 h 143"/>
                <a:gd name="T34" fmla="*/ 68 w 110"/>
                <a:gd name="T35" fmla="*/ 17 h 143"/>
                <a:gd name="T36" fmla="*/ 15 w 110"/>
                <a:gd name="T37" fmla="*/ 100 h 143"/>
                <a:gd name="T38" fmla="*/ 54 w 110"/>
                <a:gd name="T39" fmla="*/ 16 h 143"/>
                <a:gd name="T40" fmla="*/ 98 w 110"/>
                <a:gd name="T41" fmla="*/ 37 h 143"/>
                <a:gd name="T42" fmla="*/ 59 w 110"/>
                <a:gd name="T43" fmla="*/ 120 h 143"/>
                <a:gd name="T44" fmla="*/ 15 w 110"/>
                <a:gd name="T45" fmla="*/ 100 h 143"/>
                <a:gd name="T46" fmla="*/ 28 w 110"/>
                <a:gd name="T47" fmla="*/ 119 h 143"/>
                <a:gd name="T48" fmla="*/ 34 w 110"/>
                <a:gd name="T49" fmla="*/ 117 h 143"/>
                <a:gd name="T50" fmla="*/ 36 w 110"/>
                <a:gd name="T51" fmla="*/ 122 h 143"/>
                <a:gd name="T52" fmla="*/ 30 w 110"/>
                <a:gd name="T53" fmla="*/ 125 h 143"/>
                <a:gd name="T54" fmla="*/ 28 w 110"/>
                <a:gd name="T55" fmla="*/ 11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143">
                  <a:moveTo>
                    <a:pt x="61" y="132"/>
                  </a:moveTo>
                  <a:cubicBezTo>
                    <a:pt x="105" y="37"/>
                    <a:pt x="105" y="37"/>
                    <a:pt x="105" y="37"/>
                  </a:cubicBezTo>
                  <a:cubicBezTo>
                    <a:pt x="110" y="27"/>
                    <a:pt x="100" y="22"/>
                    <a:pt x="100" y="22"/>
                  </a:cubicBezTo>
                  <a:cubicBezTo>
                    <a:pt x="65" y="5"/>
                    <a:pt x="65" y="5"/>
                    <a:pt x="65" y="5"/>
                  </a:cubicBezTo>
                  <a:cubicBezTo>
                    <a:pt x="65" y="5"/>
                    <a:pt x="54" y="0"/>
                    <a:pt x="49" y="11"/>
                  </a:cubicBezTo>
                  <a:cubicBezTo>
                    <a:pt x="5" y="106"/>
                    <a:pt x="5" y="106"/>
                    <a:pt x="5" y="106"/>
                  </a:cubicBezTo>
                  <a:cubicBezTo>
                    <a:pt x="0" y="117"/>
                    <a:pt x="11" y="122"/>
                    <a:pt x="11" y="122"/>
                  </a:cubicBezTo>
                  <a:cubicBezTo>
                    <a:pt x="45" y="138"/>
                    <a:pt x="45" y="138"/>
                    <a:pt x="45" y="138"/>
                  </a:cubicBezTo>
                  <a:cubicBezTo>
                    <a:pt x="45" y="138"/>
                    <a:pt x="56" y="143"/>
                    <a:pt x="61" y="132"/>
                  </a:cubicBezTo>
                  <a:close/>
                  <a:moveTo>
                    <a:pt x="68" y="17"/>
                  </a:moveTo>
                  <a:cubicBezTo>
                    <a:pt x="67" y="16"/>
                    <a:pt x="67" y="16"/>
                    <a:pt x="67" y="15"/>
                  </a:cubicBezTo>
                  <a:cubicBezTo>
                    <a:pt x="68" y="14"/>
                    <a:pt x="68" y="14"/>
                    <a:pt x="68" y="14"/>
                  </a:cubicBezTo>
                  <a:cubicBezTo>
                    <a:pt x="68" y="13"/>
                    <a:pt x="69" y="13"/>
                    <a:pt x="70" y="13"/>
                  </a:cubicBezTo>
                  <a:cubicBezTo>
                    <a:pt x="91" y="23"/>
                    <a:pt x="91" y="23"/>
                    <a:pt x="91" y="23"/>
                  </a:cubicBezTo>
                  <a:cubicBezTo>
                    <a:pt x="91" y="23"/>
                    <a:pt x="92" y="24"/>
                    <a:pt x="91" y="25"/>
                  </a:cubicBezTo>
                  <a:cubicBezTo>
                    <a:pt x="91" y="26"/>
                    <a:pt x="91" y="26"/>
                    <a:pt x="91" y="26"/>
                  </a:cubicBezTo>
                  <a:cubicBezTo>
                    <a:pt x="90" y="27"/>
                    <a:pt x="90" y="27"/>
                    <a:pt x="89" y="27"/>
                  </a:cubicBezTo>
                  <a:lnTo>
                    <a:pt x="68" y="17"/>
                  </a:lnTo>
                  <a:close/>
                  <a:moveTo>
                    <a:pt x="15" y="100"/>
                  </a:moveTo>
                  <a:cubicBezTo>
                    <a:pt x="54" y="16"/>
                    <a:pt x="54" y="16"/>
                    <a:pt x="54" y="16"/>
                  </a:cubicBezTo>
                  <a:cubicBezTo>
                    <a:pt x="98" y="37"/>
                    <a:pt x="98" y="37"/>
                    <a:pt x="98" y="37"/>
                  </a:cubicBezTo>
                  <a:cubicBezTo>
                    <a:pt x="59" y="120"/>
                    <a:pt x="59" y="120"/>
                    <a:pt x="59" y="120"/>
                  </a:cubicBezTo>
                  <a:lnTo>
                    <a:pt x="15" y="100"/>
                  </a:lnTo>
                  <a:close/>
                  <a:moveTo>
                    <a:pt x="28" y="119"/>
                  </a:moveTo>
                  <a:cubicBezTo>
                    <a:pt x="29" y="117"/>
                    <a:pt x="32" y="116"/>
                    <a:pt x="34" y="117"/>
                  </a:cubicBezTo>
                  <a:cubicBezTo>
                    <a:pt x="36" y="118"/>
                    <a:pt x="37" y="120"/>
                    <a:pt x="36" y="122"/>
                  </a:cubicBezTo>
                  <a:cubicBezTo>
                    <a:pt x="35" y="125"/>
                    <a:pt x="33" y="126"/>
                    <a:pt x="30" y="125"/>
                  </a:cubicBezTo>
                  <a:cubicBezTo>
                    <a:pt x="28" y="124"/>
                    <a:pt x="27" y="121"/>
                    <a:pt x="28" y="1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39" name="Grup 38"/>
          <p:cNvGrpSpPr/>
          <p:nvPr/>
        </p:nvGrpSpPr>
        <p:grpSpPr>
          <a:xfrm>
            <a:off x="10594306" y="2877637"/>
            <a:ext cx="942795" cy="950137"/>
            <a:chOff x="4054475" y="3333750"/>
            <a:chExt cx="1019175" cy="1027112"/>
          </a:xfrm>
        </p:grpSpPr>
        <p:sp>
          <p:nvSpPr>
            <p:cNvPr id="40" name="Oval 8"/>
            <p:cNvSpPr>
              <a:spLocks noChangeArrowheads="1"/>
            </p:cNvSpPr>
            <p:nvPr/>
          </p:nvSpPr>
          <p:spPr bwMode="auto">
            <a:xfrm>
              <a:off x="4054475" y="3333750"/>
              <a:ext cx="1019175" cy="1027112"/>
            </a:xfrm>
            <a:prstGeom prst="ellipse">
              <a:avLst/>
            </a:prstGeom>
            <a:solidFill>
              <a:srgbClr val="FFFFFF"/>
            </a:solid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41" name="Oval 10"/>
            <p:cNvSpPr>
              <a:spLocks noChangeArrowheads="1"/>
            </p:cNvSpPr>
            <p:nvPr/>
          </p:nvSpPr>
          <p:spPr bwMode="auto">
            <a:xfrm>
              <a:off x="4110745" y="3394075"/>
              <a:ext cx="895350" cy="906462"/>
            </a:xfrm>
            <a:prstGeom prst="ellipse">
              <a:avLst/>
            </a:prstGeom>
            <a:solidFill>
              <a:srgbClr val="11A7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2" name="Freeform 20"/>
            <p:cNvSpPr>
              <a:spLocks noEditPoints="1"/>
            </p:cNvSpPr>
            <p:nvPr/>
          </p:nvSpPr>
          <p:spPr bwMode="auto">
            <a:xfrm>
              <a:off x="4335463" y="3629025"/>
              <a:ext cx="463550" cy="334962"/>
            </a:xfrm>
            <a:custGeom>
              <a:avLst/>
              <a:gdLst>
                <a:gd name="T0" fmla="*/ 114 w 123"/>
                <a:gd name="T1" fmla="*/ 9 h 88"/>
                <a:gd name="T2" fmla="*/ 114 w 123"/>
                <a:gd name="T3" fmla="*/ 80 h 88"/>
                <a:gd name="T4" fmla="*/ 9 w 123"/>
                <a:gd name="T5" fmla="*/ 80 h 88"/>
                <a:gd name="T6" fmla="*/ 9 w 123"/>
                <a:gd name="T7" fmla="*/ 9 h 88"/>
                <a:gd name="T8" fmla="*/ 114 w 123"/>
                <a:gd name="T9" fmla="*/ 9 h 88"/>
                <a:gd name="T10" fmla="*/ 0 w 123"/>
                <a:gd name="T11" fmla="*/ 5 h 88"/>
                <a:gd name="T12" fmla="*/ 0 w 123"/>
                <a:gd name="T13" fmla="*/ 84 h 88"/>
                <a:gd name="T14" fmla="*/ 4 w 123"/>
                <a:gd name="T15" fmla="*/ 88 h 88"/>
                <a:gd name="T16" fmla="*/ 119 w 123"/>
                <a:gd name="T17" fmla="*/ 88 h 88"/>
                <a:gd name="T18" fmla="*/ 123 w 123"/>
                <a:gd name="T19" fmla="*/ 84 h 88"/>
                <a:gd name="T20" fmla="*/ 123 w 123"/>
                <a:gd name="T21" fmla="*/ 5 h 88"/>
                <a:gd name="T22" fmla="*/ 119 w 123"/>
                <a:gd name="T23" fmla="*/ 0 h 88"/>
                <a:gd name="T24" fmla="*/ 4 w 123"/>
                <a:gd name="T25" fmla="*/ 0 h 88"/>
                <a:gd name="T26" fmla="*/ 0 w 123"/>
                <a:gd name="T27" fmla="*/ 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88">
                  <a:moveTo>
                    <a:pt x="114" y="9"/>
                  </a:moveTo>
                  <a:cubicBezTo>
                    <a:pt x="114" y="80"/>
                    <a:pt x="114" y="80"/>
                    <a:pt x="114" y="80"/>
                  </a:cubicBezTo>
                  <a:cubicBezTo>
                    <a:pt x="9" y="80"/>
                    <a:pt x="9" y="80"/>
                    <a:pt x="9" y="80"/>
                  </a:cubicBezTo>
                  <a:cubicBezTo>
                    <a:pt x="9" y="9"/>
                    <a:pt x="9" y="9"/>
                    <a:pt x="9" y="9"/>
                  </a:cubicBezTo>
                  <a:lnTo>
                    <a:pt x="114" y="9"/>
                  </a:lnTo>
                  <a:close/>
                  <a:moveTo>
                    <a:pt x="0" y="5"/>
                  </a:moveTo>
                  <a:cubicBezTo>
                    <a:pt x="0" y="84"/>
                    <a:pt x="0" y="84"/>
                    <a:pt x="0" y="84"/>
                  </a:cubicBezTo>
                  <a:cubicBezTo>
                    <a:pt x="0" y="86"/>
                    <a:pt x="2" y="88"/>
                    <a:pt x="4" y="88"/>
                  </a:cubicBezTo>
                  <a:cubicBezTo>
                    <a:pt x="119" y="88"/>
                    <a:pt x="119" y="88"/>
                    <a:pt x="119" y="88"/>
                  </a:cubicBezTo>
                  <a:cubicBezTo>
                    <a:pt x="121" y="88"/>
                    <a:pt x="123" y="86"/>
                    <a:pt x="123" y="84"/>
                  </a:cubicBezTo>
                  <a:cubicBezTo>
                    <a:pt x="123" y="5"/>
                    <a:pt x="123" y="5"/>
                    <a:pt x="123" y="5"/>
                  </a:cubicBezTo>
                  <a:cubicBezTo>
                    <a:pt x="123" y="2"/>
                    <a:pt x="121" y="0"/>
                    <a:pt x="119" y="0"/>
                  </a:cubicBezTo>
                  <a:cubicBezTo>
                    <a:pt x="4" y="0"/>
                    <a:pt x="4" y="0"/>
                    <a:pt x="4" y="0"/>
                  </a:cubicBezTo>
                  <a:cubicBezTo>
                    <a:pt x="2"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3" name="Freeform 21"/>
            <p:cNvSpPr>
              <a:spLocks/>
            </p:cNvSpPr>
            <p:nvPr/>
          </p:nvSpPr>
          <p:spPr bwMode="auto">
            <a:xfrm>
              <a:off x="4549775" y="3940175"/>
              <a:ext cx="34925" cy="125412"/>
            </a:xfrm>
            <a:custGeom>
              <a:avLst/>
              <a:gdLst>
                <a:gd name="T0" fmla="*/ 9 w 9"/>
                <a:gd name="T1" fmla="*/ 4 h 33"/>
                <a:gd name="T2" fmla="*/ 5 w 9"/>
                <a:gd name="T3" fmla="*/ 0 h 33"/>
                <a:gd name="T4" fmla="*/ 0 w 9"/>
                <a:gd name="T5" fmla="*/ 4 h 33"/>
                <a:gd name="T6" fmla="*/ 0 w 9"/>
                <a:gd name="T7" fmla="*/ 28 h 33"/>
                <a:gd name="T8" fmla="*/ 5 w 9"/>
                <a:gd name="T9" fmla="*/ 33 h 33"/>
                <a:gd name="T10" fmla="*/ 9 w 9"/>
                <a:gd name="T11" fmla="*/ 28 h 33"/>
                <a:gd name="T12" fmla="*/ 9 w 9"/>
                <a:gd name="T13" fmla="*/ 4 h 33"/>
              </a:gdLst>
              <a:ahLst/>
              <a:cxnLst>
                <a:cxn ang="0">
                  <a:pos x="T0" y="T1"/>
                </a:cxn>
                <a:cxn ang="0">
                  <a:pos x="T2" y="T3"/>
                </a:cxn>
                <a:cxn ang="0">
                  <a:pos x="T4" y="T5"/>
                </a:cxn>
                <a:cxn ang="0">
                  <a:pos x="T6" y="T7"/>
                </a:cxn>
                <a:cxn ang="0">
                  <a:pos x="T8" y="T9"/>
                </a:cxn>
                <a:cxn ang="0">
                  <a:pos x="T10" y="T11"/>
                </a:cxn>
                <a:cxn ang="0">
                  <a:pos x="T12" y="T13"/>
                </a:cxn>
              </a:cxnLst>
              <a:rect l="0" t="0" r="r" b="b"/>
              <a:pathLst>
                <a:path w="9" h="33">
                  <a:moveTo>
                    <a:pt x="9" y="4"/>
                  </a:moveTo>
                  <a:cubicBezTo>
                    <a:pt x="9" y="2"/>
                    <a:pt x="7" y="0"/>
                    <a:pt x="5" y="0"/>
                  </a:cubicBezTo>
                  <a:cubicBezTo>
                    <a:pt x="2" y="0"/>
                    <a:pt x="0" y="2"/>
                    <a:pt x="0" y="4"/>
                  </a:cubicBezTo>
                  <a:cubicBezTo>
                    <a:pt x="0" y="28"/>
                    <a:pt x="0" y="28"/>
                    <a:pt x="0" y="28"/>
                  </a:cubicBezTo>
                  <a:cubicBezTo>
                    <a:pt x="0" y="31"/>
                    <a:pt x="2" y="33"/>
                    <a:pt x="5" y="33"/>
                  </a:cubicBezTo>
                  <a:cubicBezTo>
                    <a:pt x="7" y="33"/>
                    <a:pt x="9" y="31"/>
                    <a:pt x="9" y="28"/>
                  </a:cubicBezTo>
                  <a:lnTo>
                    <a:pt x="9"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4" name="Freeform 22"/>
            <p:cNvSpPr>
              <a:spLocks/>
            </p:cNvSpPr>
            <p:nvPr/>
          </p:nvSpPr>
          <p:spPr bwMode="auto">
            <a:xfrm>
              <a:off x="4467225" y="4032250"/>
              <a:ext cx="200025" cy="33337"/>
            </a:xfrm>
            <a:custGeom>
              <a:avLst/>
              <a:gdLst>
                <a:gd name="T0" fmla="*/ 49 w 53"/>
                <a:gd name="T1" fmla="*/ 9 h 9"/>
                <a:gd name="T2" fmla="*/ 53 w 53"/>
                <a:gd name="T3" fmla="*/ 4 h 9"/>
                <a:gd name="T4" fmla="*/ 49 w 53"/>
                <a:gd name="T5" fmla="*/ 0 h 9"/>
                <a:gd name="T6" fmla="*/ 5 w 53"/>
                <a:gd name="T7" fmla="*/ 0 h 9"/>
                <a:gd name="T8" fmla="*/ 0 w 53"/>
                <a:gd name="T9" fmla="*/ 4 h 9"/>
                <a:gd name="T10" fmla="*/ 5 w 53"/>
                <a:gd name="T11" fmla="*/ 9 h 9"/>
                <a:gd name="T12" fmla="*/ 49 w 5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53" h="9">
                  <a:moveTo>
                    <a:pt x="49" y="9"/>
                  </a:moveTo>
                  <a:cubicBezTo>
                    <a:pt x="51" y="9"/>
                    <a:pt x="53" y="7"/>
                    <a:pt x="53" y="4"/>
                  </a:cubicBezTo>
                  <a:cubicBezTo>
                    <a:pt x="53" y="2"/>
                    <a:pt x="51" y="0"/>
                    <a:pt x="49" y="0"/>
                  </a:cubicBezTo>
                  <a:cubicBezTo>
                    <a:pt x="5" y="0"/>
                    <a:pt x="5" y="0"/>
                    <a:pt x="5" y="0"/>
                  </a:cubicBezTo>
                  <a:cubicBezTo>
                    <a:pt x="2" y="0"/>
                    <a:pt x="0" y="2"/>
                    <a:pt x="0" y="4"/>
                  </a:cubicBezTo>
                  <a:cubicBezTo>
                    <a:pt x="0" y="7"/>
                    <a:pt x="2" y="9"/>
                    <a:pt x="5" y="9"/>
                  </a:cubicBezTo>
                  <a:lnTo>
                    <a:pt x="49"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pic>
        <p:nvPicPr>
          <p:cNvPr id="45" name="Resim 44">
            <a:extLst>
              <a:ext uri="{FF2B5EF4-FFF2-40B4-BE49-F238E27FC236}">
                <a16:creationId xmlns:a16="http://schemas.microsoft.com/office/drawing/2014/main" id="{67DE7744-65B9-6342-B98B-71746BC2A1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206" y="5101586"/>
            <a:ext cx="4860636" cy="819727"/>
          </a:xfrm>
          <a:prstGeom prst="rect">
            <a:avLst/>
          </a:prstGeom>
        </p:spPr>
      </p:pic>
      <p:pic>
        <p:nvPicPr>
          <p:cNvPr id="46" name="Resim 45">
            <a:extLst>
              <a:ext uri="{FF2B5EF4-FFF2-40B4-BE49-F238E27FC236}">
                <a16:creationId xmlns:a16="http://schemas.microsoft.com/office/drawing/2014/main" id="{8518F618-6769-DA4B-950A-C6BD4A4E7CBE}"/>
              </a:ext>
            </a:extLst>
          </p:cNvPr>
          <p:cNvPicPr>
            <a:picLocks noChangeAspect="1"/>
          </p:cNvPicPr>
          <p:nvPr/>
        </p:nvPicPr>
        <p:blipFill>
          <a:blip r:embed="rId6"/>
          <a:stretch>
            <a:fillRect/>
          </a:stretch>
        </p:blipFill>
        <p:spPr>
          <a:xfrm>
            <a:off x="239840" y="6035940"/>
            <a:ext cx="2743200" cy="62230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par>
                                <p:cTn id="17" presetID="2" presetClass="entr" presetSubtype="2"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250" fill="hold"/>
                                        <p:tgtEl>
                                          <p:spTgt spid="29"/>
                                        </p:tgtEl>
                                        <p:attrNameLst>
                                          <p:attrName>ppt_x</p:attrName>
                                        </p:attrNameLst>
                                      </p:cBhvr>
                                      <p:tavLst>
                                        <p:tav tm="0">
                                          <p:val>
                                            <p:strVal val="1+#ppt_w/2"/>
                                          </p:val>
                                        </p:tav>
                                        <p:tav tm="100000">
                                          <p:val>
                                            <p:strVal val="#ppt_x"/>
                                          </p:val>
                                        </p:tav>
                                      </p:tavLst>
                                    </p:anim>
                                    <p:anim calcmode="lin" valueType="num">
                                      <p:cBhvr additive="base">
                                        <p:cTn id="20" dur="25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childTnLst>
                          </p:cTn>
                        </p:par>
                        <p:par>
                          <p:cTn id="25" fill="hold">
                            <p:stCondLst>
                              <p:cond delay="750"/>
                            </p:stCondLst>
                            <p:childTnLst>
                              <p:par>
                                <p:cTn id="26" presetID="2" presetClass="entr" presetSubtype="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250" fill="hold"/>
                                        <p:tgtEl>
                                          <p:spTgt spid="14"/>
                                        </p:tgtEl>
                                        <p:attrNameLst>
                                          <p:attrName>ppt_x</p:attrName>
                                        </p:attrNameLst>
                                      </p:cBhvr>
                                      <p:tavLst>
                                        <p:tav tm="0">
                                          <p:val>
                                            <p:strVal val="1+#ppt_w/2"/>
                                          </p:val>
                                        </p:tav>
                                        <p:tav tm="100000">
                                          <p:val>
                                            <p:strVal val="#ppt_x"/>
                                          </p:val>
                                        </p:tav>
                                      </p:tavLst>
                                    </p:anim>
                                    <p:anim calcmode="lin" valueType="num">
                                      <p:cBhvr additive="base">
                                        <p:cTn id="29" dur="250" fill="hold"/>
                                        <p:tgtEl>
                                          <p:spTgt spid="14"/>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50"/>
                                        <p:tgtEl>
                                          <p:spTgt spid="15"/>
                                        </p:tgtEl>
                                      </p:cBhvr>
                                    </p:animEffect>
                                  </p:childTnLst>
                                </p:cTn>
                              </p:par>
                            </p:childTnLst>
                          </p:cTn>
                        </p:par>
                        <p:par>
                          <p:cTn id="34" fill="hold">
                            <p:stCondLst>
                              <p:cond delay="1250"/>
                            </p:stCondLst>
                            <p:childTnLst>
                              <p:par>
                                <p:cTn id="35" presetID="53" presetClass="entr" presetSubtype="16"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50" fill="hold"/>
                                        <p:tgtEl>
                                          <p:spTgt spid="17"/>
                                        </p:tgtEl>
                                        <p:attrNameLst>
                                          <p:attrName>ppt_w</p:attrName>
                                        </p:attrNameLst>
                                      </p:cBhvr>
                                      <p:tavLst>
                                        <p:tav tm="0">
                                          <p:val>
                                            <p:fltVal val="0"/>
                                          </p:val>
                                        </p:tav>
                                        <p:tav tm="100000">
                                          <p:val>
                                            <p:strVal val="#ppt_w"/>
                                          </p:val>
                                        </p:tav>
                                      </p:tavLst>
                                    </p:anim>
                                    <p:anim calcmode="lin" valueType="num">
                                      <p:cBhvr>
                                        <p:cTn id="38" dur="150" fill="hold"/>
                                        <p:tgtEl>
                                          <p:spTgt spid="17"/>
                                        </p:tgtEl>
                                        <p:attrNameLst>
                                          <p:attrName>ppt_h</p:attrName>
                                        </p:attrNameLst>
                                      </p:cBhvr>
                                      <p:tavLst>
                                        <p:tav tm="0">
                                          <p:val>
                                            <p:fltVal val="0"/>
                                          </p:val>
                                        </p:tav>
                                        <p:tav tm="100000">
                                          <p:val>
                                            <p:strVal val="#ppt_h"/>
                                          </p:val>
                                        </p:tav>
                                      </p:tavLst>
                                    </p:anim>
                                    <p:animEffect transition="in" filter="fade">
                                      <p:cBhvr>
                                        <p:cTn id="39" dur="150"/>
                                        <p:tgtEl>
                                          <p:spTgt spid="17"/>
                                        </p:tgtEl>
                                      </p:cBhvr>
                                    </p:animEffect>
                                  </p:childTnLst>
                                </p:cTn>
                              </p:par>
                            </p:childTnLst>
                          </p:cTn>
                        </p:par>
                        <p:par>
                          <p:cTn id="40" fill="hold">
                            <p:stCondLst>
                              <p:cond delay="1400"/>
                            </p:stCondLst>
                            <p:childTnLst>
                              <p:par>
                                <p:cTn id="41" presetID="53" presetClass="entr" presetSubtype="16" fill="hold" nodeType="after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150" fill="hold"/>
                                        <p:tgtEl>
                                          <p:spTgt spid="35"/>
                                        </p:tgtEl>
                                        <p:attrNameLst>
                                          <p:attrName>ppt_w</p:attrName>
                                        </p:attrNameLst>
                                      </p:cBhvr>
                                      <p:tavLst>
                                        <p:tav tm="0">
                                          <p:val>
                                            <p:fltVal val="0"/>
                                          </p:val>
                                        </p:tav>
                                        <p:tav tm="100000">
                                          <p:val>
                                            <p:strVal val="#ppt_w"/>
                                          </p:val>
                                        </p:tav>
                                      </p:tavLst>
                                    </p:anim>
                                    <p:anim calcmode="lin" valueType="num">
                                      <p:cBhvr>
                                        <p:cTn id="44" dur="150" fill="hold"/>
                                        <p:tgtEl>
                                          <p:spTgt spid="35"/>
                                        </p:tgtEl>
                                        <p:attrNameLst>
                                          <p:attrName>ppt_h</p:attrName>
                                        </p:attrNameLst>
                                      </p:cBhvr>
                                      <p:tavLst>
                                        <p:tav tm="0">
                                          <p:val>
                                            <p:fltVal val="0"/>
                                          </p:val>
                                        </p:tav>
                                        <p:tav tm="100000">
                                          <p:val>
                                            <p:strVal val="#ppt_h"/>
                                          </p:val>
                                        </p:tav>
                                      </p:tavLst>
                                    </p:anim>
                                    <p:animEffect transition="in" filter="fade">
                                      <p:cBhvr>
                                        <p:cTn id="45" dur="150"/>
                                        <p:tgtEl>
                                          <p:spTgt spid="35"/>
                                        </p:tgtEl>
                                      </p:cBhvr>
                                    </p:animEffect>
                                  </p:childTnLst>
                                </p:cTn>
                              </p:par>
                            </p:childTnLst>
                          </p:cTn>
                        </p:par>
                        <p:par>
                          <p:cTn id="46" fill="hold">
                            <p:stCondLst>
                              <p:cond delay="1550"/>
                            </p:stCondLst>
                            <p:childTnLst>
                              <p:par>
                                <p:cTn id="47" presetID="53" presetClass="entr" presetSubtype="16" fill="hold" nodeType="after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p:cTn id="49" dur="150" fill="hold"/>
                                        <p:tgtEl>
                                          <p:spTgt spid="31"/>
                                        </p:tgtEl>
                                        <p:attrNameLst>
                                          <p:attrName>ppt_w</p:attrName>
                                        </p:attrNameLst>
                                      </p:cBhvr>
                                      <p:tavLst>
                                        <p:tav tm="0">
                                          <p:val>
                                            <p:fltVal val="0"/>
                                          </p:val>
                                        </p:tav>
                                        <p:tav tm="100000">
                                          <p:val>
                                            <p:strVal val="#ppt_w"/>
                                          </p:val>
                                        </p:tav>
                                      </p:tavLst>
                                    </p:anim>
                                    <p:anim calcmode="lin" valueType="num">
                                      <p:cBhvr>
                                        <p:cTn id="50" dur="150" fill="hold"/>
                                        <p:tgtEl>
                                          <p:spTgt spid="31"/>
                                        </p:tgtEl>
                                        <p:attrNameLst>
                                          <p:attrName>ppt_h</p:attrName>
                                        </p:attrNameLst>
                                      </p:cBhvr>
                                      <p:tavLst>
                                        <p:tav tm="0">
                                          <p:val>
                                            <p:fltVal val="0"/>
                                          </p:val>
                                        </p:tav>
                                        <p:tav tm="100000">
                                          <p:val>
                                            <p:strVal val="#ppt_h"/>
                                          </p:val>
                                        </p:tav>
                                      </p:tavLst>
                                    </p:anim>
                                    <p:animEffect transition="in" filter="fade">
                                      <p:cBhvr>
                                        <p:cTn id="51" dur="150"/>
                                        <p:tgtEl>
                                          <p:spTgt spid="31"/>
                                        </p:tgtEl>
                                      </p:cBhvr>
                                    </p:animEffect>
                                  </p:childTnLst>
                                </p:cTn>
                              </p:par>
                            </p:childTnLst>
                          </p:cTn>
                        </p:par>
                        <p:par>
                          <p:cTn id="52" fill="hold">
                            <p:stCondLst>
                              <p:cond delay="1700"/>
                            </p:stCondLst>
                            <p:childTnLst>
                              <p:par>
                                <p:cTn id="53" presetID="53" presetClass="entr" presetSubtype="16" fill="hold" nodeType="after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p:cTn id="55" dur="150" fill="hold"/>
                                        <p:tgtEl>
                                          <p:spTgt spid="39"/>
                                        </p:tgtEl>
                                        <p:attrNameLst>
                                          <p:attrName>ppt_w</p:attrName>
                                        </p:attrNameLst>
                                      </p:cBhvr>
                                      <p:tavLst>
                                        <p:tav tm="0">
                                          <p:val>
                                            <p:fltVal val="0"/>
                                          </p:val>
                                        </p:tav>
                                        <p:tav tm="100000">
                                          <p:val>
                                            <p:strVal val="#ppt_w"/>
                                          </p:val>
                                        </p:tav>
                                      </p:tavLst>
                                    </p:anim>
                                    <p:anim calcmode="lin" valueType="num">
                                      <p:cBhvr>
                                        <p:cTn id="56" dur="150" fill="hold"/>
                                        <p:tgtEl>
                                          <p:spTgt spid="39"/>
                                        </p:tgtEl>
                                        <p:attrNameLst>
                                          <p:attrName>ppt_h</p:attrName>
                                        </p:attrNameLst>
                                      </p:cBhvr>
                                      <p:tavLst>
                                        <p:tav tm="0">
                                          <p:val>
                                            <p:fltVal val="0"/>
                                          </p:val>
                                        </p:tav>
                                        <p:tav tm="100000">
                                          <p:val>
                                            <p:strVal val="#ppt_h"/>
                                          </p:val>
                                        </p:tav>
                                      </p:tavLst>
                                    </p:anim>
                                    <p:animEffect transition="in" filter="fade">
                                      <p:cBhvr>
                                        <p:cTn id="57" dur="1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9" grpId="0" animBg="1"/>
      <p:bldP spid="25"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948010" cy="1015663"/>
          </a:xfrm>
          <a:prstGeom prst="rect">
            <a:avLst/>
          </a:prstGeom>
          <a:noFill/>
        </p:spPr>
        <p:txBody>
          <a:bodyPr wrap="none" rtlCol="0">
            <a:spAutoFit/>
          </a:bodyPr>
          <a:lstStyle/>
          <a:p>
            <a:r>
              <a:rPr lang="tr-TR" sz="6000" b="1" dirty="0"/>
              <a:t>Belirtileri Neler Olabilir?</a:t>
            </a:r>
          </a:p>
        </p:txBody>
      </p:sp>
      <p:grpSp>
        <p:nvGrpSpPr>
          <p:cNvPr id="6" name="Grup 5"/>
          <p:cNvGrpSpPr/>
          <p:nvPr/>
        </p:nvGrpSpPr>
        <p:grpSpPr>
          <a:xfrm>
            <a:off x="2844826" y="1679648"/>
            <a:ext cx="2499816" cy="1877611"/>
            <a:chOff x="1536143" y="1755524"/>
            <a:chExt cx="2605265" cy="1956814"/>
          </a:xfrm>
        </p:grpSpPr>
        <p:sp>
          <p:nvSpPr>
            <p:cNvPr id="25" name="Line 64"/>
            <p:cNvSpPr>
              <a:spLocks noChangeShapeType="1"/>
            </p:cNvSpPr>
            <p:nvPr/>
          </p:nvSpPr>
          <p:spPr bwMode="auto">
            <a:xfrm>
              <a:off x="1597676" y="3034924"/>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1" name="Dikdörtgen 30"/>
            <p:cNvSpPr/>
            <p:nvPr/>
          </p:nvSpPr>
          <p:spPr>
            <a:xfrm>
              <a:off x="1536143" y="3127563"/>
              <a:ext cx="2605265" cy="584775"/>
            </a:xfrm>
            <a:prstGeom prst="rect">
              <a:avLst/>
            </a:prstGeom>
          </p:spPr>
          <p:txBody>
            <a:bodyPr wrap="none">
              <a:spAutoFit/>
            </a:bodyPr>
            <a:lstStyle/>
            <a:p>
              <a:pPr algn="ctr"/>
              <a:r>
                <a:rPr lang="tr-TR" sz="1600" dirty="0">
                  <a:solidFill>
                    <a:schemeClr val="tx1">
                      <a:lumMod val="65000"/>
                      <a:lumOff val="35000"/>
                    </a:schemeClr>
                  </a:solidFill>
                </a:rPr>
                <a:t>Planlanandan daha fazla </a:t>
              </a:r>
            </a:p>
            <a:p>
              <a:pPr algn="ctr"/>
              <a:r>
                <a:rPr lang="tr-TR" sz="1600" dirty="0">
                  <a:solidFill>
                    <a:schemeClr val="tx1">
                      <a:lumMod val="65000"/>
                      <a:lumOff val="35000"/>
                    </a:schemeClr>
                  </a:solidFill>
                </a:rPr>
                <a:t>teknoloji karşısında kalınması</a:t>
              </a:r>
            </a:p>
          </p:txBody>
        </p:sp>
        <p:pic>
          <p:nvPicPr>
            <p:cNvPr id="7" name="Resim 6"/>
            <p:cNvPicPr>
              <a:picLocks noChangeAspect="1"/>
            </p:cNvPicPr>
            <p:nvPr/>
          </p:nvPicPr>
          <p:blipFill>
            <a:blip r:embed="rId3"/>
            <a:stretch>
              <a:fillRect/>
            </a:stretch>
          </p:blipFill>
          <p:spPr>
            <a:xfrm>
              <a:off x="2253775" y="1755524"/>
              <a:ext cx="1170000" cy="1057500"/>
            </a:xfrm>
            <a:prstGeom prst="rect">
              <a:avLst/>
            </a:prstGeom>
          </p:spPr>
        </p:pic>
      </p:grpSp>
      <p:grpSp>
        <p:nvGrpSpPr>
          <p:cNvPr id="11" name="Grup 10"/>
          <p:cNvGrpSpPr/>
          <p:nvPr/>
        </p:nvGrpSpPr>
        <p:grpSpPr>
          <a:xfrm>
            <a:off x="2705669" y="3806414"/>
            <a:ext cx="2888407" cy="1825224"/>
            <a:chOff x="7781621" y="4391057"/>
            <a:chExt cx="3010248" cy="1902217"/>
          </a:xfrm>
        </p:grpSpPr>
        <p:pic>
          <p:nvPicPr>
            <p:cNvPr id="10" name="Resim 9"/>
            <p:cNvPicPr>
              <a:picLocks noChangeAspect="1"/>
            </p:cNvPicPr>
            <p:nvPr/>
          </p:nvPicPr>
          <p:blipFill>
            <a:blip r:embed="rId4"/>
            <a:stretch>
              <a:fillRect/>
            </a:stretch>
          </p:blipFill>
          <p:spPr>
            <a:xfrm>
              <a:off x="8921120" y="4391057"/>
              <a:ext cx="731250" cy="1023750"/>
            </a:xfrm>
            <a:prstGeom prst="rect">
              <a:avLst/>
            </a:prstGeom>
          </p:spPr>
        </p:pic>
        <p:sp>
          <p:nvSpPr>
            <p:cNvPr id="39" name="Line 64"/>
            <p:cNvSpPr>
              <a:spLocks noChangeShapeType="1"/>
            </p:cNvSpPr>
            <p:nvPr/>
          </p:nvSpPr>
          <p:spPr bwMode="auto">
            <a:xfrm>
              <a:off x="8045646" y="5615860"/>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0" name="Dikdörtgen 39"/>
            <p:cNvSpPr/>
            <p:nvPr/>
          </p:nvSpPr>
          <p:spPr>
            <a:xfrm>
              <a:off x="7781621" y="5708499"/>
              <a:ext cx="3010248" cy="584775"/>
            </a:xfrm>
            <a:prstGeom prst="rect">
              <a:avLst/>
            </a:prstGeom>
          </p:spPr>
          <p:txBody>
            <a:bodyPr wrap="none">
              <a:spAutoFit/>
            </a:bodyPr>
            <a:lstStyle/>
            <a:p>
              <a:pPr algn="ctr"/>
              <a:r>
                <a:rPr lang="tr-TR" sz="1600" dirty="0">
                  <a:solidFill>
                    <a:schemeClr val="tx1">
                      <a:lumMod val="65000"/>
                      <a:lumOff val="35000"/>
                    </a:schemeClr>
                  </a:solidFill>
                </a:rPr>
                <a:t>Teknoloji başında geçirilen vakitle </a:t>
              </a:r>
            </a:p>
            <a:p>
              <a:pPr algn="ctr"/>
              <a:r>
                <a:rPr lang="tr-TR" sz="1600" dirty="0">
                  <a:solidFill>
                    <a:schemeClr val="tx1">
                      <a:lumMod val="65000"/>
                      <a:lumOff val="35000"/>
                    </a:schemeClr>
                  </a:solidFill>
                </a:rPr>
                <a:t>ilgili kontrolün kaybedilmesi</a:t>
              </a:r>
            </a:p>
          </p:txBody>
        </p:sp>
      </p:grpSp>
      <p:grpSp>
        <p:nvGrpSpPr>
          <p:cNvPr id="9" name="Grup 8"/>
          <p:cNvGrpSpPr/>
          <p:nvPr/>
        </p:nvGrpSpPr>
        <p:grpSpPr>
          <a:xfrm>
            <a:off x="6562463" y="1749705"/>
            <a:ext cx="3061598" cy="1807555"/>
            <a:chOff x="6251439" y="1788213"/>
            <a:chExt cx="3190745" cy="1883803"/>
          </a:xfrm>
        </p:grpSpPr>
        <p:sp>
          <p:nvSpPr>
            <p:cNvPr id="42" name="Line 64"/>
            <p:cNvSpPr>
              <a:spLocks noChangeShapeType="1"/>
            </p:cNvSpPr>
            <p:nvPr/>
          </p:nvSpPr>
          <p:spPr bwMode="auto">
            <a:xfrm>
              <a:off x="6605712" y="2994602"/>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3" name="Dikdörtgen 42"/>
            <p:cNvSpPr/>
            <p:nvPr/>
          </p:nvSpPr>
          <p:spPr>
            <a:xfrm>
              <a:off x="6251439" y="3087241"/>
              <a:ext cx="3190745" cy="584775"/>
            </a:xfrm>
            <a:prstGeom prst="rect">
              <a:avLst/>
            </a:prstGeom>
          </p:spPr>
          <p:txBody>
            <a:bodyPr wrap="none">
              <a:spAutoFit/>
            </a:bodyPr>
            <a:lstStyle/>
            <a:p>
              <a:pPr algn="ctr"/>
              <a:r>
                <a:rPr lang="tr-TR" sz="1600" dirty="0">
                  <a:solidFill>
                    <a:schemeClr val="tx1">
                      <a:lumMod val="65000"/>
                      <a:lumOff val="35000"/>
                    </a:schemeClr>
                  </a:solidFill>
                </a:rPr>
                <a:t>Zamanın büyük çoğunluğunun fiilen </a:t>
              </a:r>
            </a:p>
            <a:p>
              <a:pPr algn="ctr"/>
              <a:r>
                <a:rPr lang="tr-TR" sz="1600" dirty="0">
                  <a:solidFill>
                    <a:schemeClr val="tx1">
                      <a:lumMod val="65000"/>
                      <a:lumOff val="35000"/>
                    </a:schemeClr>
                  </a:solidFill>
                </a:rPr>
                <a:t>ya da zihnen teknolojiyle geçirilmesi</a:t>
              </a:r>
            </a:p>
          </p:txBody>
        </p:sp>
        <p:pic>
          <p:nvPicPr>
            <p:cNvPr id="2" name="Resim 1"/>
            <p:cNvPicPr>
              <a:picLocks noChangeAspect="1"/>
            </p:cNvPicPr>
            <p:nvPr/>
          </p:nvPicPr>
          <p:blipFill>
            <a:blip r:embed="rId5"/>
            <a:stretch>
              <a:fillRect/>
            </a:stretch>
          </p:blipFill>
          <p:spPr>
            <a:xfrm>
              <a:off x="7318061" y="1788213"/>
              <a:ext cx="1057500" cy="1035000"/>
            </a:xfrm>
            <a:prstGeom prst="rect">
              <a:avLst/>
            </a:prstGeom>
          </p:spPr>
        </p:pic>
      </p:grpSp>
      <p:grpSp>
        <p:nvGrpSpPr>
          <p:cNvPr id="8" name="Grup 7"/>
          <p:cNvGrpSpPr/>
          <p:nvPr/>
        </p:nvGrpSpPr>
        <p:grpSpPr>
          <a:xfrm>
            <a:off x="6605710" y="3763102"/>
            <a:ext cx="2978602" cy="2117008"/>
            <a:chOff x="3458217" y="3836386"/>
            <a:chExt cx="3104248" cy="2206310"/>
          </a:xfrm>
        </p:grpSpPr>
        <p:pic>
          <p:nvPicPr>
            <p:cNvPr id="3" name="Resim 2"/>
            <p:cNvPicPr>
              <a:picLocks noChangeAspect="1"/>
            </p:cNvPicPr>
            <p:nvPr/>
          </p:nvPicPr>
          <p:blipFill>
            <a:blip r:embed="rId6"/>
            <a:stretch>
              <a:fillRect/>
            </a:stretch>
          </p:blipFill>
          <p:spPr>
            <a:xfrm>
              <a:off x="4537840" y="3836386"/>
              <a:ext cx="945000" cy="1080000"/>
            </a:xfrm>
            <a:prstGeom prst="rect">
              <a:avLst/>
            </a:prstGeom>
          </p:spPr>
        </p:pic>
        <p:sp>
          <p:nvSpPr>
            <p:cNvPr id="23" name="Line 64"/>
            <p:cNvSpPr>
              <a:spLocks noChangeShapeType="1"/>
            </p:cNvSpPr>
            <p:nvPr/>
          </p:nvSpPr>
          <p:spPr bwMode="auto">
            <a:xfrm>
              <a:off x="3769241" y="5119060"/>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4" name="Dikdörtgen 23"/>
            <p:cNvSpPr/>
            <p:nvPr/>
          </p:nvSpPr>
          <p:spPr>
            <a:xfrm>
              <a:off x="3458217" y="5211699"/>
              <a:ext cx="3104248" cy="830997"/>
            </a:xfrm>
            <a:prstGeom prst="rect">
              <a:avLst/>
            </a:prstGeom>
          </p:spPr>
          <p:txBody>
            <a:bodyPr wrap="none">
              <a:spAutoFit/>
            </a:bodyPr>
            <a:lstStyle/>
            <a:p>
              <a:pPr algn="ctr"/>
              <a:r>
                <a:rPr lang="tr-TR" sz="1600" dirty="0">
                  <a:solidFill>
                    <a:schemeClr val="tx1">
                      <a:lumMod val="65000"/>
                      <a:lumOff val="35000"/>
                    </a:schemeClr>
                  </a:solidFill>
                </a:rPr>
                <a:t>Teknolojinin, sorumlulukların </a:t>
              </a:r>
            </a:p>
            <a:p>
              <a:pPr algn="ctr"/>
              <a:r>
                <a:rPr lang="tr-TR" sz="1600" dirty="0">
                  <a:solidFill>
                    <a:schemeClr val="tx1">
                      <a:lumMod val="65000"/>
                      <a:lumOff val="35000"/>
                    </a:schemeClr>
                  </a:solidFill>
                </a:rPr>
                <a:t>(iş, okul, aile, bireysel temizlik gibi) </a:t>
              </a:r>
            </a:p>
            <a:p>
              <a:pPr algn="ctr"/>
              <a:r>
                <a:rPr lang="tr-TR" sz="1600" dirty="0">
                  <a:solidFill>
                    <a:schemeClr val="tx1">
                      <a:lumMod val="65000"/>
                      <a:lumOff val="35000"/>
                    </a:schemeClr>
                  </a:solidFill>
                </a:rPr>
                <a:t>yerine getirilmesini engellemesi</a:t>
              </a:r>
            </a:p>
          </p:txBody>
        </p:sp>
      </p:grpSp>
      <p:sp>
        <p:nvSpPr>
          <p:cNvPr id="27" name="Metin kutusu 26">
            <a:extLst>
              <a:ext uri="{FF2B5EF4-FFF2-40B4-BE49-F238E27FC236}">
                <a16:creationId xmlns:a16="http://schemas.microsoft.com/office/drawing/2014/main" id="{868C1AFC-DD8A-994C-8C14-78E9C5898FA1}"/>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7</a:t>
            </a:fld>
            <a:endParaRPr lang="tr-TR" sz="2400" b="1" dirty="0">
              <a:solidFill>
                <a:srgbClr val="DADADA"/>
              </a:solidFill>
            </a:endParaRPr>
          </a:p>
        </p:txBody>
      </p:sp>
      <p:sp>
        <p:nvSpPr>
          <p:cNvPr id="29" name="Rectangle 13">
            <a:extLst>
              <a:ext uri="{FF2B5EF4-FFF2-40B4-BE49-F238E27FC236}">
                <a16:creationId xmlns:a16="http://schemas.microsoft.com/office/drawing/2014/main" id="{D9E634CD-B19C-5846-8082-FD3F3BD0E3DE}"/>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148615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250"/>
                                        <p:tgtEl>
                                          <p:spTgt spid="28"/>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animBg="1"/>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98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798930" cy="1015663"/>
          </a:xfrm>
          <a:prstGeom prst="rect">
            <a:avLst/>
          </a:prstGeom>
          <a:noFill/>
        </p:spPr>
        <p:txBody>
          <a:bodyPr wrap="none" rtlCol="0">
            <a:spAutoFit/>
          </a:bodyPr>
          <a:lstStyle/>
          <a:p>
            <a:r>
              <a:rPr lang="tr-TR" sz="6000" b="1" dirty="0"/>
              <a:t>Sebepler Neler Olabilir?</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2066572"/>
            <a:ext cx="6932198" cy="400110"/>
            <a:chOff x="554927" y="1881525"/>
            <a:chExt cx="6932198" cy="400110"/>
          </a:xfrm>
        </p:grpSpPr>
        <p:sp>
          <p:nvSpPr>
            <p:cNvPr id="16" name="Metin kutusu 15"/>
            <p:cNvSpPr txBox="1"/>
            <p:nvPr/>
          </p:nvSpPr>
          <p:spPr>
            <a:xfrm>
              <a:off x="746177" y="1881525"/>
              <a:ext cx="6740948" cy="400110"/>
            </a:xfrm>
            <a:prstGeom prst="rect">
              <a:avLst/>
            </a:prstGeom>
            <a:noFill/>
          </p:spPr>
          <p:txBody>
            <a:bodyPr wrap="none" rtlCol="0">
              <a:spAutoFit/>
            </a:bodyPr>
            <a:lstStyle/>
            <a:p>
              <a:r>
                <a:rPr lang="tr-TR" sz="2000" dirty="0">
                  <a:solidFill>
                    <a:srgbClr val="575757"/>
                  </a:solidFill>
                </a:rPr>
                <a:t>Kontrolsüz ve ölçüsüz kullanımın ne olduğuna dair bilgi eksikliği</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4927" y="2681971"/>
            <a:ext cx="6130696" cy="400110"/>
            <a:chOff x="554927" y="1881525"/>
            <a:chExt cx="6130696" cy="400110"/>
          </a:xfrm>
        </p:grpSpPr>
        <p:sp>
          <p:nvSpPr>
            <p:cNvPr id="26" name="Metin kutusu 25"/>
            <p:cNvSpPr txBox="1"/>
            <p:nvPr/>
          </p:nvSpPr>
          <p:spPr>
            <a:xfrm>
              <a:off x="746177" y="1881525"/>
              <a:ext cx="5939446" cy="400110"/>
            </a:xfrm>
            <a:prstGeom prst="rect">
              <a:avLst/>
            </a:prstGeom>
            <a:noFill/>
          </p:spPr>
          <p:txBody>
            <a:bodyPr wrap="none" rtlCol="0">
              <a:spAutoFit/>
            </a:bodyPr>
            <a:lstStyle/>
            <a:p>
              <a:r>
                <a:rPr lang="tr-TR" sz="2000" dirty="0">
                  <a:solidFill>
                    <a:srgbClr val="575757"/>
                  </a:solidFill>
                </a:rPr>
                <a:t>Bağımlılığın sonuçlarını bilmemek veya önemsememek</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3331225"/>
            <a:ext cx="4279613" cy="400110"/>
            <a:chOff x="554927" y="1881525"/>
            <a:chExt cx="4279613" cy="400110"/>
          </a:xfrm>
        </p:grpSpPr>
        <p:sp>
          <p:nvSpPr>
            <p:cNvPr id="31" name="Metin kutusu 30"/>
            <p:cNvSpPr txBox="1"/>
            <p:nvPr/>
          </p:nvSpPr>
          <p:spPr>
            <a:xfrm>
              <a:off x="746177" y="1881525"/>
              <a:ext cx="4088363" cy="400110"/>
            </a:xfrm>
            <a:prstGeom prst="rect">
              <a:avLst/>
            </a:prstGeom>
            <a:noFill/>
          </p:spPr>
          <p:txBody>
            <a:bodyPr wrap="none" rtlCol="0">
              <a:spAutoFit/>
            </a:bodyPr>
            <a:lstStyle/>
            <a:p>
              <a:r>
                <a:rPr lang="tr-TR" sz="2000" dirty="0">
                  <a:solidFill>
                    <a:srgbClr val="575757"/>
                  </a:solidFill>
                </a:rPr>
                <a:t>Merak duygusunu kontrol edememek</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951887"/>
            <a:ext cx="5340993" cy="400110"/>
            <a:chOff x="554927" y="1881525"/>
            <a:chExt cx="5340993" cy="400110"/>
          </a:xfrm>
        </p:grpSpPr>
        <p:sp>
          <p:nvSpPr>
            <p:cNvPr id="34" name="Metin kutusu 33"/>
            <p:cNvSpPr txBox="1"/>
            <p:nvPr/>
          </p:nvSpPr>
          <p:spPr>
            <a:xfrm>
              <a:off x="746177" y="1881525"/>
              <a:ext cx="5149743" cy="400110"/>
            </a:xfrm>
            <a:prstGeom prst="rect">
              <a:avLst/>
            </a:prstGeom>
            <a:noFill/>
          </p:spPr>
          <p:txBody>
            <a:bodyPr wrap="none" rtlCol="0">
              <a:spAutoFit/>
            </a:bodyPr>
            <a:lstStyle/>
            <a:p>
              <a:r>
                <a:rPr lang="tr-TR" sz="2000" dirty="0">
                  <a:solidFill>
                    <a:srgbClr val="575757"/>
                  </a:solidFill>
                </a:rPr>
                <a:t>Bağımlı arkadaş çevresinin içerisinde bulunmak</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4482549"/>
            <a:ext cx="5691795" cy="400110"/>
            <a:chOff x="554927" y="1881525"/>
            <a:chExt cx="5691795" cy="400110"/>
          </a:xfrm>
        </p:grpSpPr>
        <p:sp>
          <p:nvSpPr>
            <p:cNvPr id="37" name="Metin kutusu 36"/>
            <p:cNvSpPr txBox="1"/>
            <p:nvPr/>
          </p:nvSpPr>
          <p:spPr>
            <a:xfrm>
              <a:off x="746177" y="1881525"/>
              <a:ext cx="5500545" cy="400110"/>
            </a:xfrm>
            <a:prstGeom prst="rect">
              <a:avLst/>
            </a:prstGeom>
            <a:noFill/>
          </p:spPr>
          <p:txBody>
            <a:bodyPr wrap="none" rtlCol="0">
              <a:spAutoFit/>
            </a:bodyPr>
            <a:lstStyle/>
            <a:p>
              <a:r>
                <a:rPr lang="tr-TR" sz="2000" dirty="0">
                  <a:solidFill>
                    <a:srgbClr val="575757"/>
                  </a:solidFill>
                </a:rPr>
                <a:t>Can sıkıntısı ve yapacak daha iyi bir şey bulamamak</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39" name="Metin kutusu 38">
            <a:extLst>
              <a:ext uri="{FF2B5EF4-FFF2-40B4-BE49-F238E27FC236}">
                <a16:creationId xmlns:a16="http://schemas.microsoft.com/office/drawing/2014/main" id="{3B7D67D6-5E61-004B-93E0-CF3F566079DC}"/>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8</a:t>
            </a:fld>
            <a:endParaRPr lang="tr-TR" sz="2400" b="1" dirty="0">
              <a:solidFill>
                <a:srgbClr val="DADADA"/>
              </a:solidFill>
            </a:endParaRPr>
          </a:p>
        </p:txBody>
      </p:sp>
      <p:sp>
        <p:nvSpPr>
          <p:cNvPr id="40" name="Rectangle 13">
            <a:extLst>
              <a:ext uri="{FF2B5EF4-FFF2-40B4-BE49-F238E27FC236}">
                <a16:creationId xmlns:a16="http://schemas.microsoft.com/office/drawing/2014/main" id="{47B934DB-7038-8240-B6DA-16974BA95B77}"/>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373021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250"/>
                                        <p:tgtEl>
                                          <p:spTgt spid="25"/>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250"/>
                                        <p:tgtEl>
                                          <p:spTgt spid="30"/>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98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798930" cy="1015663"/>
          </a:xfrm>
          <a:prstGeom prst="rect">
            <a:avLst/>
          </a:prstGeom>
          <a:noFill/>
        </p:spPr>
        <p:txBody>
          <a:bodyPr wrap="none" rtlCol="0">
            <a:spAutoFit/>
          </a:bodyPr>
          <a:lstStyle/>
          <a:p>
            <a:r>
              <a:rPr lang="tr-TR" sz="6000" b="1" dirty="0"/>
              <a:t>Sebepler Neler Olabilir?</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076654"/>
            <a:ext cx="6787543" cy="400110"/>
            <a:chOff x="554927" y="1881525"/>
            <a:chExt cx="6787543" cy="400110"/>
          </a:xfrm>
        </p:grpSpPr>
        <p:sp>
          <p:nvSpPr>
            <p:cNvPr id="26" name="Metin kutusu 25"/>
            <p:cNvSpPr txBox="1"/>
            <p:nvPr/>
          </p:nvSpPr>
          <p:spPr>
            <a:xfrm>
              <a:off x="746177" y="1881525"/>
              <a:ext cx="6596293" cy="400110"/>
            </a:xfrm>
            <a:prstGeom prst="rect">
              <a:avLst/>
            </a:prstGeom>
            <a:noFill/>
          </p:spPr>
          <p:txBody>
            <a:bodyPr wrap="none" rtlCol="0">
              <a:spAutoFit/>
            </a:bodyPr>
            <a:lstStyle/>
            <a:p>
              <a:r>
                <a:rPr lang="tr-TR" sz="2000" dirty="0">
                  <a:solidFill>
                    <a:srgbClr val="575757"/>
                  </a:solidFill>
                </a:rPr>
                <a:t>Dışlanma korkusuyla arkadaşlarının her istediğini kabul etmek</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689768"/>
            <a:ext cx="6057664" cy="400110"/>
            <a:chOff x="554927" y="1881525"/>
            <a:chExt cx="6057664" cy="400110"/>
          </a:xfrm>
        </p:grpSpPr>
        <p:sp>
          <p:nvSpPr>
            <p:cNvPr id="31" name="Metin kutusu 30"/>
            <p:cNvSpPr txBox="1"/>
            <p:nvPr/>
          </p:nvSpPr>
          <p:spPr>
            <a:xfrm>
              <a:off x="746177" y="1881525"/>
              <a:ext cx="5866414" cy="400110"/>
            </a:xfrm>
            <a:prstGeom prst="rect">
              <a:avLst/>
            </a:prstGeom>
            <a:noFill/>
          </p:spPr>
          <p:txBody>
            <a:bodyPr wrap="none" rtlCol="0">
              <a:spAutoFit/>
            </a:bodyPr>
            <a:lstStyle/>
            <a:p>
              <a:r>
                <a:rPr lang="tr-TR" sz="2000" dirty="0">
                  <a:solidFill>
                    <a:srgbClr val="575757"/>
                  </a:solidFill>
                </a:rPr>
                <a:t>Sosyal ilişki kuramamak ya da kurarken  güçlük çekmek</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381911"/>
            <a:ext cx="6541706" cy="707886"/>
            <a:chOff x="554927" y="1881525"/>
            <a:chExt cx="6541706" cy="707886"/>
          </a:xfrm>
        </p:grpSpPr>
        <p:sp>
          <p:nvSpPr>
            <p:cNvPr id="34" name="Metin kutusu 33"/>
            <p:cNvSpPr txBox="1"/>
            <p:nvPr/>
          </p:nvSpPr>
          <p:spPr>
            <a:xfrm>
              <a:off x="746177" y="1881525"/>
              <a:ext cx="6350456" cy="707886"/>
            </a:xfrm>
            <a:prstGeom prst="rect">
              <a:avLst/>
            </a:prstGeom>
            <a:noFill/>
          </p:spPr>
          <p:txBody>
            <a:bodyPr wrap="none" rtlCol="0">
              <a:spAutoFit/>
            </a:bodyPr>
            <a:lstStyle/>
            <a:p>
              <a:r>
                <a:rPr lang="tr-TR" sz="2000" dirty="0">
                  <a:solidFill>
                    <a:srgbClr val="575757"/>
                  </a:solidFill>
                </a:rPr>
                <a:t>Problemleri nasıl çözeceğini bilmemek ve  sorunları çözmek</a:t>
              </a:r>
            </a:p>
            <a:p>
              <a:r>
                <a:rPr lang="tr-TR" sz="2000" dirty="0">
                  <a:solidFill>
                    <a:srgbClr val="575757"/>
                  </a:solidFill>
                </a:rPr>
                <a:t>yerine teknolojiye yönelmek</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4271776"/>
            <a:ext cx="5966292" cy="707886"/>
            <a:chOff x="554927" y="1881525"/>
            <a:chExt cx="5966292" cy="707886"/>
          </a:xfrm>
        </p:grpSpPr>
        <p:sp>
          <p:nvSpPr>
            <p:cNvPr id="37" name="Metin kutusu 36"/>
            <p:cNvSpPr txBox="1"/>
            <p:nvPr/>
          </p:nvSpPr>
          <p:spPr>
            <a:xfrm>
              <a:off x="746177" y="1881525"/>
              <a:ext cx="5775042" cy="707886"/>
            </a:xfrm>
            <a:prstGeom prst="rect">
              <a:avLst/>
            </a:prstGeom>
            <a:noFill/>
          </p:spPr>
          <p:txBody>
            <a:bodyPr wrap="none" rtlCol="0">
              <a:spAutoFit/>
            </a:bodyPr>
            <a:lstStyle/>
            <a:p>
              <a:r>
                <a:rPr lang="tr-TR" sz="2000" dirty="0">
                  <a:solidFill>
                    <a:srgbClr val="575757"/>
                  </a:solidFill>
                </a:rPr>
                <a:t>Gerçek dünyada başarılamayan şeyleri  sanal dünyada</a:t>
              </a:r>
            </a:p>
            <a:p>
              <a:r>
                <a:rPr lang="tr-TR" sz="2000" dirty="0">
                  <a:solidFill>
                    <a:srgbClr val="575757"/>
                  </a:solidFill>
                </a:rPr>
                <a:t>elde etmeye çalışmak</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39" name="Metin kutusu 38">
            <a:extLst>
              <a:ext uri="{FF2B5EF4-FFF2-40B4-BE49-F238E27FC236}">
                <a16:creationId xmlns:a16="http://schemas.microsoft.com/office/drawing/2014/main" id="{15A3B1EC-1FDE-514F-80EF-1A97C73B0668}"/>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9</a:t>
            </a:fld>
            <a:endParaRPr lang="tr-TR" sz="2400" b="1" dirty="0">
              <a:solidFill>
                <a:srgbClr val="DADADA"/>
              </a:solidFill>
            </a:endParaRPr>
          </a:p>
        </p:txBody>
      </p:sp>
      <p:sp>
        <p:nvSpPr>
          <p:cNvPr id="40" name="Rectangle 13">
            <a:extLst>
              <a:ext uri="{FF2B5EF4-FFF2-40B4-BE49-F238E27FC236}">
                <a16:creationId xmlns:a16="http://schemas.microsoft.com/office/drawing/2014/main" id="{03A08D5A-7178-E640-A457-7FDB479D1C6C}"/>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23059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250"/>
                                        <p:tgtEl>
                                          <p:spTgt spid="30"/>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250"/>
                                        <p:tgtEl>
                                          <p:spTgt spid="33"/>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2266</TotalTime>
  <Words>2646</Words>
  <Application>Microsoft Office PowerPoint</Application>
  <PresentationFormat>Geniş ekran</PresentationFormat>
  <Paragraphs>581</Paragraphs>
  <Slides>65</Slides>
  <Notes>62</Notes>
  <HiddenSlides>0</HiddenSlides>
  <MMClips>1</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65</vt:i4>
      </vt:variant>
    </vt:vector>
  </HeadingPairs>
  <TitlesOfParts>
    <vt:vector size="70" baseType="lpstr">
      <vt:lpstr>Arial</vt:lpstr>
      <vt:lpstr>Calibri</vt:lpstr>
      <vt:lpstr>Calibri Light</vt:lpstr>
      <vt:lpstr>Century Gothic</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Tuba Işıl Aktürk</cp:lastModifiedBy>
  <cp:revision>264</cp:revision>
  <dcterms:created xsi:type="dcterms:W3CDTF">2016-11-17T08:54:28Z</dcterms:created>
  <dcterms:modified xsi:type="dcterms:W3CDTF">2022-12-13T07:29:18Z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jDocumentLabelXML">
    <vt:lpwstr>&lt;?xml version="1.0" encoding="us-ascii"?&gt;&lt;sisl xmlns:xsd="http://www.w3.org/2001/XMLSchema" xmlns:xsi="http://www.w3.org/2001/XMLSchema-instance" sislVersion="0" policy="06b88be1-581b-4ca2-b20f-13331b601e41" origin="userSelected" xmlns="http://www.boldonj</vt:lpwstr>
  </property>
  <property fmtid="{D5CDD505-2E9C-101B-9397-08002B2CF9AE}" pid="3" name="bjDocumentLabelXML-0">
    <vt:lpwstr>ames.com/2008/01/sie/internal/label"&gt;&lt;element uid="id_classification_unclassified" value="" /&gt;&lt;/sisl&gt;</vt:lpwstr>
  </property>
  <property fmtid="{D5CDD505-2E9C-101B-9397-08002B2CF9AE}" pid="4" name="bjLabelRefreshRequired">
    <vt:lpwstr>FileClassifier</vt:lpwstr>
  </property>
</Properties>
</file>